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Arial" panose="020B0604020202020204" pitchFamily="34" charset="0"/>
      <p:regular r:id="rId29"/>
    </p:embeddedFont>
    <p:embeddedFont>
      <p:font typeface="Arial Bold" panose="020B0802020202020204" pitchFamily="34" charset="77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DM Sans Bold" pitchFamily="2" charset="77"/>
      <p:regular r:id="rId36"/>
      <p:bold r:id="rId37"/>
    </p:embeddedFont>
    <p:embeddedFont>
      <p:font typeface="Open Sauce" pitchFamily="2" charset="77"/>
      <p:regular r:id="rId38"/>
    </p:embeddedFont>
    <p:embeddedFont>
      <p:font typeface="Oswald" pitchFamily="2" charset="77"/>
      <p:regular r:id="rId39"/>
      <p:bold r:id="rId40"/>
    </p:embeddedFont>
    <p:embeddedFont>
      <p:font typeface="Oswald Bold" pitchFamily="2" charset="77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11" autoAdjust="0"/>
  </p:normalViewPr>
  <p:slideViewPr>
    <p:cSldViewPr>
      <p:cViewPr varScale="1">
        <p:scale>
          <a:sx n="80" d="100"/>
          <a:sy n="80" d="100"/>
        </p:scale>
        <p:origin x="28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236347" y="1161173"/>
            <a:ext cx="9908730" cy="5308710"/>
            <a:chOff x="0" y="0"/>
            <a:chExt cx="1913537" cy="9198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537" cy="919827"/>
            </a:xfrm>
            <a:custGeom>
              <a:avLst/>
              <a:gdLst/>
              <a:ahLst/>
              <a:cxnLst/>
              <a:rect l="l" t="t" r="r" b="b"/>
              <a:pathLst>
                <a:path w="1913537" h="919827">
                  <a:moveTo>
                    <a:pt x="0" y="0"/>
                  </a:moveTo>
                  <a:lnTo>
                    <a:pt x="1913537" y="0"/>
                  </a:lnTo>
                  <a:lnTo>
                    <a:pt x="1913537" y="919827"/>
                  </a:lnTo>
                  <a:lnTo>
                    <a:pt x="0" y="9198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913537" cy="938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36347" y="3629105"/>
            <a:ext cx="9908730" cy="2840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5499" spc="538" dirty="0">
                <a:solidFill>
                  <a:srgbClr val="231F20"/>
                </a:solidFill>
                <a:latin typeface="Arial Bold"/>
              </a:rPr>
              <a:t>INSIDE AIRBNB - USA (NEW JERSEY)</a:t>
            </a:r>
          </a:p>
          <a:p>
            <a:pPr algn="ctr">
              <a:lnSpc>
                <a:spcPts val="7589"/>
              </a:lnSpc>
            </a:pPr>
            <a:r>
              <a:rPr lang="en-US" sz="5499" spc="538" dirty="0">
                <a:solidFill>
                  <a:srgbClr val="231F20"/>
                </a:solidFill>
                <a:latin typeface="Arial Bold"/>
              </a:rPr>
              <a:t>Group: 13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15557" y="1320831"/>
            <a:ext cx="12056885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 dirty="0">
                <a:solidFill>
                  <a:srgbClr val="231F20"/>
                </a:solidFill>
                <a:latin typeface="Arial Bold"/>
              </a:rPr>
              <a:t>DATABASE FOUNDATIONS</a:t>
            </a:r>
          </a:p>
          <a:p>
            <a:pPr algn="ctr">
              <a:lnSpc>
                <a:spcPts val="6900"/>
              </a:lnSpc>
            </a:pPr>
            <a:r>
              <a:rPr lang="en-US" sz="5000" spc="490" dirty="0">
                <a:solidFill>
                  <a:srgbClr val="231F20"/>
                </a:solidFill>
                <a:latin typeface="Arial Bold"/>
              </a:rPr>
              <a:t>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34187" y="7108190"/>
            <a:ext cx="6956524" cy="215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231F20"/>
                </a:solidFill>
                <a:latin typeface="Arial"/>
              </a:rPr>
              <a:t>Presented By:</a:t>
            </a:r>
          </a:p>
          <a:p>
            <a:pPr>
              <a:lnSpc>
                <a:spcPts val="4160"/>
              </a:lnSpc>
            </a:pPr>
            <a:r>
              <a:rPr lang="en-US" sz="3200">
                <a:solidFill>
                  <a:srgbClr val="231F20"/>
                </a:solidFill>
                <a:latin typeface="Arial"/>
              </a:rPr>
              <a:t>Rikin Patel (rxp220105)</a:t>
            </a:r>
          </a:p>
          <a:p>
            <a:pPr>
              <a:lnSpc>
                <a:spcPts val="4160"/>
              </a:lnSpc>
            </a:pPr>
            <a:r>
              <a:rPr lang="en-US" sz="3200">
                <a:solidFill>
                  <a:srgbClr val="231F20"/>
                </a:solidFill>
                <a:latin typeface="Arial"/>
              </a:rPr>
              <a:t>Rucheek Rajeev Kashyap (rxk230010)</a:t>
            </a:r>
          </a:p>
          <a:p>
            <a:pPr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231F20"/>
                </a:solidFill>
                <a:latin typeface="Arial"/>
              </a:rPr>
              <a:t>Krishna Chaithanya (kxk230041)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00396" y="7098665"/>
            <a:ext cx="4029075" cy="1258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7"/>
              </a:lnSpc>
            </a:pPr>
            <a:r>
              <a:rPr lang="en-US" sz="3682">
                <a:solidFill>
                  <a:srgbClr val="231F20"/>
                </a:solidFill>
                <a:latin typeface="Arial"/>
              </a:rPr>
              <a:t>Guided By:</a:t>
            </a:r>
          </a:p>
          <a:p>
            <a:pPr algn="ctr">
              <a:lnSpc>
                <a:spcPts val="4787"/>
              </a:lnSpc>
              <a:spcBef>
                <a:spcPct val="0"/>
              </a:spcBef>
            </a:pPr>
            <a:r>
              <a:rPr lang="en-US" sz="3682">
                <a:solidFill>
                  <a:srgbClr val="231F20"/>
                </a:solidFill>
                <a:latin typeface="Arial"/>
              </a:rPr>
              <a:t>Prof. Thiru Pandian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03597" y="3673677"/>
            <a:ext cx="5781748" cy="3978298"/>
            <a:chOff x="0" y="0"/>
            <a:chExt cx="1116550" cy="7682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6550" cy="768274"/>
            </a:xfrm>
            <a:custGeom>
              <a:avLst/>
              <a:gdLst/>
              <a:ahLst/>
              <a:cxnLst/>
              <a:rect l="l" t="t" r="r" b="b"/>
              <a:pathLst>
                <a:path w="1116550" h="768274">
                  <a:moveTo>
                    <a:pt x="0" y="0"/>
                  </a:moveTo>
                  <a:lnTo>
                    <a:pt x="1116550" y="0"/>
                  </a:lnTo>
                  <a:lnTo>
                    <a:pt x="1116550" y="768274"/>
                  </a:lnTo>
                  <a:lnTo>
                    <a:pt x="0" y="7682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116550" cy="787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00848" y="3959391"/>
            <a:ext cx="5148353" cy="3399324"/>
          </a:xfrm>
          <a:custGeom>
            <a:avLst/>
            <a:gdLst/>
            <a:ahLst/>
            <a:cxnLst/>
            <a:rect l="l" t="t" r="r" b="b"/>
            <a:pathLst>
              <a:path w="5148353" h="3399324">
                <a:moveTo>
                  <a:pt x="0" y="0"/>
                </a:moveTo>
                <a:lnTo>
                  <a:pt x="5148354" y="0"/>
                </a:lnTo>
                <a:lnTo>
                  <a:pt x="5148354" y="3399324"/>
                </a:lnTo>
                <a:lnTo>
                  <a:pt x="0" y="3399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394471" y="857250"/>
            <a:ext cx="10906040" cy="2411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9"/>
              </a:lnSpc>
            </a:pPr>
            <a:r>
              <a:rPr lang="en-US" sz="4500" spc="441">
                <a:solidFill>
                  <a:srgbClr val="FFFFFF"/>
                </a:solidFill>
                <a:latin typeface="Arial Bold"/>
              </a:rPr>
              <a:t>DATA TO GATHER TO ROLLOUT PREMIUM FEATURES </a:t>
            </a:r>
          </a:p>
          <a:p>
            <a:pPr algn="ctr">
              <a:lnSpc>
                <a:spcPts val="6209"/>
              </a:lnSpc>
            </a:pPr>
            <a:endParaRPr lang="en-US" sz="4500" spc="441">
              <a:solidFill>
                <a:srgbClr val="FFFFFF"/>
              </a:solidFill>
              <a:latin typeface="Arial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82596" y="3673677"/>
            <a:ext cx="3944714" cy="5324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953" dirty="0">
                <a:solidFill>
                  <a:srgbClr val="000000"/>
                </a:solidFill>
                <a:latin typeface="Arial"/>
              </a:rPr>
              <a:t>Actions:</a:t>
            </a:r>
          </a:p>
          <a:p>
            <a:pPr>
              <a:lnSpc>
                <a:spcPts val="3839"/>
              </a:lnSpc>
            </a:pPr>
            <a:endParaRPr lang="en-US" sz="2953" dirty="0">
              <a:solidFill>
                <a:srgbClr val="000000"/>
              </a:solidFill>
              <a:latin typeface="Arial"/>
            </a:endParaRPr>
          </a:p>
          <a:p>
            <a:pPr marL="637614" lvl="1" indent="-318807">
              <a:lnSpc>
                <a:spcPts val="3839"/>
              </a:lnSpc>
              <a:buFont typeface="Arial"/>
              <a:buChar char="•"/>
            </a:pPr>
            <a:r>
              <a:rPr lang="en-US" sz="2953" dirty="0">
                <a:solidFill>
                  <a:srgbClr val="000000"/>
                </a:solidFill>
                <a:latin typeface="Arial"/>
              </a:rPr>
              <a:t>Highlight Premium Amenities </a:t>
            </a:r>
          </a:p>
          <a:p>
            <a:pPr>
              <a:lnSpc>
                <a:spcPts val="3839"/>
              </a:lnSpc>
            </a:pPr>
            <a:endParaRPr lang="en-US" sz="2953" dirty="0">
              <a:solidFill>
                <a:srgbClr val="000000"/>
              </a:solidFill>
              <a:latin typeface="Arial"/>
            </a:endParaRPr>
          </a:p>
          <a:p>
            <a:pPr marL="637614" lvl="1" indent="-318807">
              <a:lnSpc>
                <a:spcPts val="3839"/>
              </a:lnSpc>
              <a:buFont typeface="Arial"/>
              <a:buChar char="•"/>
            </a:pPr>
            <a:r>
              <a:rPr lang="en-US" sz="2953" dirty="0">
                <a:solidFill>
                  <a:srgbClr val="000000"/>
                </a:solidFill>
                <a:latin typeface="Arial"/>
              </a:rPr>
              <a:t>Explore Amenity Combinations </a:t>
            </a:r>
          </a:p>
          <a:p>
            <a:pPr>
              <a:lnSpc>
                <a:spcPts val="3839"/>
              </a:lnSpc>
            </a:pPr>
            <a:endParaRPr lang="en-US" sz="2953" dirty="0">
              <a:solidFill>
                <a:srgbClr val="000000"/>
              </a:solidFill>
              <a:latin typeface="Arial"/>
            </a:endParaRPr>
          </a:p>
          <a:p>
            <a:pPr marL="637614" lvl="1" indent="-318807">
              <a:lnSpc>
                <a:spcPts val="3839"/>
              </a:lnSpc>
              <a:buFont typeface="Arial"/>
              <a:buChar char="•"/>
            </a:pPr>
            <a:r>
              <a:rPr lang="en-US" sz="2953" dirty="0">
                <a:solidFill>
                  <a:srgbClr val="000000"/>
                </a:solidFill>
                <a:latin typeface="Arial"/>
              </a:rPr>
              <a:t>Optimize Pricing Strategy </a:t>
            </a:r>
          </a:p>
          <a:p>
            <a:pPr algn="ctr">
              <a:lnSpc>
                <a:spcPts val="3839"/>
              </a:lnSpc>
              <a:spcBef>
                <a:spcPct val="0"/>
              </a:spcBef>
            </a:pPr>
            <a:endParaRPr lang="en-US" sz="2953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7712C3-D4F2-9BB1-5AAA-582A140218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653" y="5264881"/>
            <a:ext cx="7559716" cy="35062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03597" y="3673677"/>
            <a:ext cx="9787679" cy="3978298"/>
            <a:chOff x="0" y="0"/>
            <a:chExt cx="1890160" cy="7682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0160" cy="768274"/>
            </a:xfrm>
            <a:custGeom>
              <a:avLst/>
              <a:gdLst/>
              <a:ahLst/>
              <a:cxnLst/>
              <a:rect l="l" t="t" r="r" b="b"/>
              <a:pathLst>
                <a:path w="1890160" h="768274">
                  <a:moveTo>
                    <a:pt x="0" y="0"/>
                  </a:moveTo>
                  <a:lnTo>
                    <a:pt x="1890160" y="0"/>
                  </a:lnTo>
                  <a:lnTo>
                    <a:pt x="1890160" y="768274"/>
                  </a:lnTo>
                  <a:lnTo>
                    <a:pt x="0" y="7682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890160" cy="787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97190" y="3998925"/>
            <a:ext cx="9191840" cy="3327801"/>
          </a:xfrm>
          <a:custGeom>
            <a:avLst/>
            <a:gdLst/>
            <a:ahLst/>
            <a:cxnLst/>
            <a:rect l="l" t="t" r="r" b="b"/>
            <a:pathLst>
              <a:path w="9191840" h="3327801">
                <a:moveTo>
                  <a:pt x="0" y="0"/>
                </a:moveTo>
                <a:lnTo>
                  <a:pt x="9191840" y="0"/>
                </a:lnTo>
                <a:lnTo>
                  <a:pt x="9191840" y="3327802"/>
                </a:lnTo>
                <a:lnTo>
                  <a:pt x="0" y="3327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467014" y="3673677"/>
            <a:ext cx="6260012" cy="5880618"/>
          </a:xfrm>
          <a:custGeom>
            <a:avLst/>
            <a:gdLst/>
            <a:ahLst/>
            <a:cxnLst/>
            <a:rect l="l" t="t" r="r" b="b"/>
            <a:pathLst>
              <a:path w="6260012" h="5880618">
                <a:moveTo>
                  <a:pt x="0" y="0"/>
                </a:moveTo>
                <a:lnTo>
                  <a:pt x="6260012" y="0"/>
                </a:lnTo>
                <a:lnTo>
                  <a:pt x="6260012" y="5880618"/>
                </a:lnTo>
                <a:lnTo>
                  <a:pt x="0" y="5880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321642" y="435177"/>
            <a:ext cx="10906040" cy="270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FFFFFF"/>
                </a:solidFill>
                <a:latin typeface="Arial Bold"/>
              </a:rPr>
              <a:t>HOSTS OFFERING THE MOST VARIED PROPERTY TYPES </a:t>
            </a:r>
          </a:p>
          <a:p>
            <a:pPr algn="ctr">
              <a:lnSpc>
                <a:spcPts val="6900"/>
              </a:lnSpc>
            </a:pPr>
            <a:endParaRPr lang="en-US" sz="5000" spc="490">
              <a:solidFill>
                <a:srgbClr val="FFFFFF"/>
              </a:solidFill>
              <a:latin typeface="Arial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78988" y="7795838"/>
            <a:ext cx="4350196" cy="250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8"/>
              </a:lnSpc>
            </a:pPr>
            <a:r>
              <a:rPr lang="en-US" sz="2190">
                <a:solidFill>
                  <a:srgbClr val="000000"/>
                </a:solidFill>
                <a:latin typeface="Arial"/>
              </a:rPr>
              <a:t>Actions:</a:t>
            </a:r>
          </a:p>
          <a:p>
            <a:pPr>
              <a:lnSpc>
                <a:spcPts val="2848"/>
              </a:lnSpc>
            </a:pPr>
            <a:endParaRPr lang="en-US" sz="2190">
              <a:solidFill>
                <a:srgbClr val="000000"/>
              </a:solidFill>
              <a:latin typeface="Arial"/>
            </a:endParaRPr>
          </a:p>
          <a:p>
            <a:pPr marL="473025" lvl="1" indent="-236513">
              <a:lnSpc>
                <a:spcPts val="2848"/>
              </a:lnSpc>
              <a:buFont typeface="Arial"/>
              <a:buChar char="•"/>
            </a:pPr>
            <a:r>
              <a:rPr lang="en-US" sz="2190">
                <a:solidFill>
                  <a:srgbClr val="000000"/>
                </a:solidFill>
                <a:latin typeface="Arial"/>
              </a:rPr>
              <a:t>Recognition and Collaboration </a:t>
            </a:r>
          </a:p>
          <a:p>
            <a:pPr>
              <a:lnSpc>
                <a:spcPts val="2848"/>
              </a:lnSpc>
            </a:pPr>
            <a:endParaRPr lang="en-US" sz="2190">
              <a:solidFill>
                <a:srgbClr val="000000"/>
              </a:solidFill>
              <a:latin typeface="Arial"/>
            </a:endParaRPr>
          </a:p>
          <a:p>
            <a:pPr marL="473025" lvl="1" indent="-236513">
              <a:lnSpc>
                <a:spcPts val="2848"/>
              </a:lnSpc>
              <a:buFont typeface="Arial"/>
              <a:buChar char="•"/>
            </a:pPr>
            <a:r>
              <a:rPr lang="en-US" sz="2190">
                <a:solidFill>
                  <a:srgbClr val="000000"/>
                </a:solidFill>
                <a:latin typeface="Arial"/>
              </a:rPr>
              <a:t>Promotion Strategies </a:t>
            </a:r>
          </a:p>
          <a:p>
            <a:pPr>
              <a:lnSpc>
                <a:spcPts val="2848"/>
              </a:lnSpc>
            </a:pPr>
            <a:r>
              <a:rPr lang="en-US" sz="2190">
                <a:solidFill>
                  <a:srgbClr val="000000"/>
                </a:solidFill>
                <a:latin typeface="Arial"/>
              </a:rPr>
              <a:t> </a:t>
            </a:r>
          </a:p>
          <a:p>
            <a:pPr algn="ctr">
              <a:lnSpc>
                <a:spcPts val="2848"/>
              </a:lnSpc>
              <a:spcBef>
                <a:spcPct val="0"/>
              </a:spcBef>
            </a:pPr>
            <a:endParaRPr lang="en-US" sz="219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417709" y="8900732"/>
            <a:ext cx="4144310" cy="34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2821" lvl="1" indent="-236410">
              <a:lnSpc>
                <a:spcPts val="2847"/>
              </a:lnSpc>
              <a:buFont typeface="Arial"/>
              <a:buChar char="•"/>
            </a:pPr>
            <a:r>
              <a:rPr lang="en-US" sz="2190">
                <a:solidFill>
                  <a:srgbClr val="000000"/>
                </a:solidFill>
                <a:latin typeface="Open Sauce"/>
              </a:rPr>
              <a:t>Support for Expansion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03597" y="3673677"/>
            <a:ext cx="6695722" cy="4853380"/>
            <a:chOff x="0" y="0"/>
            <a:chExt cx="1293053" cy="9372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93053" cy="937267"/>
            </a:xfrm>
            <a:custGeom>
              <a:avLst/>
              <a:gdLst/>
              <a:ahLst/>
              <a:cxnLst/>
              <a:rect l="l" t="t" r="r" b="b"/>
              <a:pathLst>
                <a:path w="1293053" h="937267">
                  <a:moveTo>
                    <a:pt x="0" y="0"/>
                  </a:moveTo>
                  <a:lnTo>
                    <a:pt x="1293053" y="0"/>
                  </a:lnTo>
                  <a:lnTo>
                    <a:pt x="1293053" y="937267"/>
                  </a:lnTo>
                  <a:lnTo>
                    <a:pt x="0" y="937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293053" cy="956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41440" y="4022050"/>
            <a:ext cx="5834246" cy="4107785"/>
          </a:xfrm>
          <a:custGeom>
            <a:avLst/>
            <a:gdLst/>
            <a:ahLst/>
            <a:cxnLst/>
            <a:rect l="l" t="t" r="r" b="b"/>
            <a:pathLst>
              <a:path w="5834246" h="4107785">
                <a:moveTo>
                  <a:pt x="0" y="0"/>
                </a:moveTo>
                <a:lnTo>
                  <a:pt x="5834246" y="0"/>
                </a:lnTo>
                <a:lnTo>
                  <a:pt x="5834246" y="4107785"/>
                </a:lnTo>
                <a:lnTo>
                  <a:pt x="0" y="4107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094104" y="4430120"/>
            <a:ext cx="1798439" cy="107585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3283383" y="838200"/>
            <a:ext cx="10906040" cy="270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FFFFFF"/>
                </a:solidFill>
                <a:latin typeface="Arial Bold"/>
              </a:rPr>
              <a:t>DURING WHICH MONTHS ARE LISTINGS THE LEAST BUSY? </a:t>
            </a:r>
          </a:p>
          <a:p>
            <a:pPr algn="ctr">
              <a:lnSpc>
                <a:spcPts val="6900"/>
              </a:lnSpc>
            </a:pPr>
            <a:endParaRPr lang="en-US" sz="5000" spc="490">
              <a:solidFill>
                <a:srgbClr val="FFFFFF"/>
              </a:solidFill>
              <a:latin typeface="Arial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702916" y="4995728"/>
            <a:ext cx="6317883" cy="4248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87"/>
              </a:lnSpc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Actions:</a:t>
            </a:r>
          </a:p>
          <a:p>
            <a:pPr>
              <a:lnSpc>
                <a:spcPts val="4787"/>
              </a:lnSpc>
            </a:pPr>
            <a:endParaRPr lang="en-US" sz="3200" dirty="0">
              <a:solidFill>
                <a:srgbClr val="000000"/>
              </a:solidFill>
              <a:latin typeface="Arial"/>
            </a:endParaRPr>
          </a:p>
          <a:p>
            <a:pPr marL="795129" lvl="1" indent="-397565">
              <a:lnSpc>
                <a:spcPts val="4787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Seasonal Marketing Strategies</a:t>
            </a:r>
          </a:p>
          <a:p>
            <a:pPr marL="795129" lvl="1" indent="-397565">
              <a:lnSpc>
                <a:spcPts val="4787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Resource Optimization </a:t>
            </a:r>
          </a:p>
          <a:p>
            <a:pPr marL="795129" lvl="1" indent="-397565">
              <a:lnSpc>
                <a:spcPts val="4787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Dynamic Pricing   </a:t>
            </a:r>
          </a:p>
          <a:p>
            <a:pPr algn="ctr">
              <a:lnSpc>
                <a:spcPts val="4787"/>
              </a:lnSpc>
              <a:spcBef>
                <a:spcPct val="0"/>
              </a:spcBef>
            </a:pPr>
            <a:endParaRPr lang="en-US" sz="32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01B5BB-6824-3F64-F08A-D52964BA3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2827" y="3454803"/>
            <a:ext cx="2962079" cy="64341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03597" y="4199141"/>
            <a:ext cx="9083776" cy="2051657"/>
            <a:chOff x="0" y="0"/>
            <a:chExt cx="1754225" cy="7165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54225" cy="716535"/>
            </a:xfrm>
            <a:custGeom>
              <a:avLst/>
              <a:gdLst/>
              <a:ahLst/>
              <a:cxnLst/>
              <a:rect l="l" t="t" r="r" b="b"/>
              <a:pathLst>
                <a:path w="1754225" h="716535">
                  <a:moveTo>
                    <a:pt x="0" y="0"/>
                  </a:moveTo>
                  <a:lnTo>
                    <a:pt x="1754225" y="0"/>
                  </a:lnTo>
                  <a:lnTo>
                    <a:pt x="1754225" y="716535"/>
                  </a:lnTo>
                  <a:lnTo>
                    <a:pt x="0" y="7165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754225" cy="735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467309" y="756546"/>
            <a:ext cx="12110273" cy="235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9"/>
              </a:lnSpc>
            </a:pPr>
            <a:r>
              <a:rPr lang="en-US" sz="4800" spc="441" dirty="0">
                <a:solidFill>
                  <a:srgbClr val="FFFFFF"/>
                </a:solidFill>
                <a:latin typeface="Arial Bold"/>
              </a:rPr>
              <a:t>FACTORS PREDICTING THE HIGHEST PERFORMING LISTINGS</a:t>
            </a:r>
          </a:p>
          <a:p>
            <a:pPr algn="ctr">
              <a:lnSpc>
                <a:spcPts val="6209"/>
              </a:lnSpc>
            </a:pPr>
            <a:endParaRPr lang="en-US" sz="4500" spc="441" dirty="0">
              <a:solidFill>
                <a:srgbClr val="FFFFFF"/>
              </a:solidFill>
              <a:latin typeface="Arial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938219" y="3568902"/>
            <a:ext cx="6502410" cy="355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Actions:</a:t>
            </a:r>
          </a:p>
          <a:p>
            <a:pPr marL="777240" lvl="1" indent="-388620">
              <a:lnSpc>
                <a:spcPts val="46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Enhance Top Categories</a:t>
            </a:r>
          </a:p>
          <a:p>
            <a:pPr marL="777240" lvl="1" indent="-388620">
              <a:lnSpc>
                <a:spcPts val="46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Customer Satisfaction Initiatives  </a:t>
            </a:r>
          </a:p>
          <a:p>
            <a:pPr marL="777240" lvl="1" indent="-388620">
              <a:lnSpc>
                <a:spcPts val="46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Targeted Marketing 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endParaRPr lang="en-US" sz="32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" name="Picture 15" descr="A close-up of a computer code">
            <a:extLst>
              <a:ext uri="{FF2B5EF4-FFF2-40B4-BE49-F238E27FC236}">
                <a16:creationId xmlns:a16="http://schemas.microsoft.com/office/drawing/2014/main" id="{2722FB3A-5A6E-19CD-210B-C355CF575C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7"/>
          <a:stretch/>
        </p:blipFill>
        <p:spPr>
          <a:xfrm>
            <a:off x="685800" y="4469567"/>
            <a:ext cx="8686800" cy="1561940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D83E3D15-8A13-6FFD-3EF8-FA63A990F5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480860"/>
            <a:ext cx="8077200" cy="35631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03597" y="4061481"/>
            <a:ext cx="6838597" cy="4526809"/>
            <a:chOff x="0" y="0"/>
            <a:chExt cx="1320644" cy="874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20644" cy="874200"/>
            </a:xfrm>
            <a:custGeom>
              <a:avLst/>
              <a:gdLst/>
              <a:ahLst/>
              <a:cxnLst/>
              <a:rect l="l" t="t" r="r" b="b"/>
              <a:pathLst>
                <a:path w="1320644" h="874200">
                  <a:moveTo>
                    <a:pt x="0" y="0"/>
                  </a:moveTo>
                  <a:lnTo>
                    <a:pt x="1320644" y="0"/>
                  </a:lnTo>
                  <a:lnTo>
                    <a:pt x="1320644" y="874200"/>
                  </a:lnTo>
                  <a:lnTo>
                    <a:pt x="0" y="874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320644" cy="893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4459454"/>
            <a:ext cx="5782654" cy="3660579"/>
          </a:xfrm>
          <a:custGeom>
            <a:avLst/>
            <a:gdLst/>
            <a:ahLst/>
            <a:cxnLst/>
            <a:rect l="l" t="t" r="r" b="b"/>
            <a:pathLst>
              <a:path w="5782654" h="3660579">
                <a:moveTo>
                  <a:pt x="0" y="0"/>
                </a:moveTo>
                <a:lnTo>
                  <a:pt x="5782654" y="0"/>
                </a:lnTo>
                <a:lnTo>
                  <a:pt x="5782654" y="3660580"/>
                </a:lnTo>
                <a:lnTo>
                  <a:pt x="0" y="3660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423800" y="4061481"/>
            <a:ext cx="4344836" cy="5519855"/>
          </a:xfrm>
          <a:custGeom>
            <a:avLst/>
            <a:gdLst/>
            <a:ahLst/>
            <a:cxnLst/>
            <a:rect l="l" t="t" r="r" b="b"/>
            <a:pathLst>
              <a:path w="4344836" h="5519855">
                <a:moveTo>
                  <a:pt x="0" y="0"/>
                </a:moveTo>
                <a:lnTo>
                  <a:pt x="4344836" y="0"/>
                </a:lnTo>
                <a:lnTo>
                  <a:pt x="4344836" y="5519855"/>
                </a:lnTo>
                <a:lnTo>
                  <a:pt x="0" y="55198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506186" y="857250"/>
            <a:ext cx="12110273" cy="2411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9"/>
              </a:lnSpc>
            </a:pPr>
            <a:r>
              <a:rPr lang="en-US" sz="4500" spc="441">
                <a:solidFill>
                  <a:srgbClr val="FFFFFF"/>
                </a:solidFill>
                <a:latin typeface="Arial Bold"/>
              </a:rPr>
              <a:t>THE PRICE DIFFERENCE BETWEEN WEEKENDS AND WEEKDAYS</a:t>
            </a:r>
          </a:p>
          <a:p>
            <a:pPr algn="ctr">
              <a:lnSpc>
                <a:spcPts val="6209"/>
              </a:lnSpc>
            </a:pPr>
            <a:endParaRPr lang="en-US" sz="4500" spc="441">
              <a:solidFill>
                <a:srgbClr val="FFFFFF"/>
              </a:solidFill>
              <a:latin typeface="Arial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713326" y="5351380"/>
            <a:ext cx="5338999" cy="441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Arial"/>
              </a:rPr>
              <a:t>Actions:</a:t>
            </a:r>
          </a:p>
          <a:p>
            <a:pPr>
              <a:lnSpc>
                <a:spcPts val="3899"/>
              </a:lnSpc>
            </a:pPr>
            <a:endParaRPr lang="en-US" sz="2999">
              <a:solidFill>
                <a:srgbClr val="000000"/>
              </a:solidFill>
              <a:latin typeface="Arial"/>
            </a:endParaRPr>
          </a:p>
          <a:p>
            <a:pPr marL="647698" lvl="1" indent="-323849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"/>
              </a:rPr>
              <a:t>Weekend Specials </a:t>
            </a:r>
          </a:p>
          <a:p>
            <a:pPr>
              <a:lnSpc>
                <a:spcPts val="3899"/>
              </a:lnSpc>
            </a:pPr>
            <a:endParaRPr lang="en-US" sz="2999">
              <a:solidFill>
                <a:srgbClr val="000000"/>
              </a:solidFill>
              <a:latin typeface="Arial"/>
            </a:endParaRPr>
          </a:p>
          <a:p>
            <a:pPr marL="647698" lvl="1" indent="-323849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"/>
              </a:rPr>
              <a:t>Dynamic Pricing Adjustments   </a:t>
            </a:r>
          </a:p>
          <a:p>
            <a:pPr>
              <a:lnSpc>
                <a:spcPts val="3899"/>
              </a:lnSpc>
            </a:pPr>
            <a:endParaRPr lang="en-US" sz="2999">
              <a:solidFill>
                <a:srgbClr val="000000"/>
              </a:solidFill>
              <a:latin typeface="Arial"/>
            </a:endParaRPr>
          </a:p>
          <a:p>
            <a:pPr marL="647698" lvl="1" indent="-323849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al"/>
              </a:rPr>
              <a:t>Marketing Emphasis </a:t>
            </a:r>
          </a:p>
          <a:p>
            <a:pPr algn="ctr">
              <a:lnSpc>
                <a:spcPts val="3899"/>
              </a:lnSpc>
              <a:spcBef>
                <a:spcPct val="0"/>
              </a:spcBef>
            </a:pPr>
            <a:endParaRPr lang="en-US" sz="2999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03597" y="4061481"/>
            <a:ext cx="6605242" cy="4799057"/>
            <a:chOff x="0" y="0"/>
            <a:chExt cx="1275580" cy="9267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5580" cy="926776"/>
            </a:xfrm>
            <a:custGeom>
              <a:avLst/>
              <a:gdLst/>
              <a:ahLst/>
              <a:cxnLst/>
              <a:rect l="l" t="t" r="r" b="b"/>
              <a:pathLst>
                <a:path w="1275580" h="926776">
                  <a:moveTo>
                    <a:pt x="0" y="0"/>
                  </a:moveTo>
                  <a:lnTo>
                    <a:pt x="1275580" y="0"/>
                  </a:lnTo>
                  <a:lnTo>
                    <a:pt x="1275580" y="926776"/>
                  </a:lnTo>
                  <a:lnTo>
                    <a:pt x="0" y="9267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275580" cy="94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4528191"/>
            <a:ext cx="5544339" cy="3856932"/>
          </a:xfrm>
          <a:custGeom>
            <a:avLst/>
            <a:gdLst/>
            <a:ahLst/>
            <a:cxnLst/>
            <a:rect l="l" t="t" r="r" b="b"/>
            <a:pathLst>
              <a:path w="5544339" h="3856932">
                <a:moveTo>
                  <a:pt x="0" y="0"/>
                </a:moveTo>
                <a:lnTo>
                  <a:pt x="5544339" y="0"/>
                </a:lnTo>
                <a:lnTo>
                  <a:pt x="5544339" y="3856932"/>
                </a:lnTo>
                <a:lnTo>
                  <a:pt x="0" y="3856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377325" y="3559273"/>
            <a:ext cx="3423868" cy="6328385"/>
          </a:xfrm>
          <a:custGeom>
            <a:avLst/>
            <a:gdLst/>
            <a:ahLst/>
            <a:cxnLst/>
            <a:rect l="l" t="t" r="r" b="b"/>
            <a:pathLst>
              <a:path w="3423868" h="6328385">
                <a:moveTo>
                  <a:pt x="0" y="0"/>
                </a:moveTo>
                <a:lnTo>
                  <a:pt x="3423868" y="0"/>
                </a:lnTo>
                <a:lnTo>
                  <a:pt x="3423868" y="6328385"/>
                </a:lnTo>
                <a:lnTo>
                  <a:pt x="0" y="63283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720014" y="838200"/>
            <a:ext cx="12110273" cy="270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FFFFFF"/>
                </a:solidFill>
                <a:latin typeface="Arial Bold"/>
              </a:rPr>
              <a:t>SEASONAL DEMAND VARY THROUGHOUT THE YEAR </a:t>
            </a:r>
          </a:p>
          <a:p>
            <a:pPr algn="ctr">
              <a:lnSpc>
                <a:spcPts val="6900"/>
              </a:lnSpc>
            </a:pPr>
            <a:endParaRPr lang="en-US" sz="5000" spc="490">
              <a:solidFill>
                <a:srgbClr val="FFFFFF"/>
              </a:solidFill>
              <a:latin typeface="Arial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805683" y="4423416"/>
            <a:ext cx="5823306" cy="3772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3"/>
              </a:lnSpc>
            </a:pPr>
            <a:r>
              <a:rPr lang="en-US" sz="3272" dirty="0">
                <a:solidFill>
                  <a:srgbClr val="000000"/>
                </a:solidFill>
                <a:latin typeface="Arial"/>
              </a:rPr>
              <a:t>Actions:</a:t>
            </a:r>
          </a:p>
          <a:p>
            <a:pPr>
              <a:lnSpc>
                <a:spcPts val="4253"/>
              </a:lnSpc>
            </a:pPr>
            <a:endParaRPr lang="en-US" sz="3272" dirty="0">
              <a:solidFill>
                <a:srgbClr val="000000"/>
              </a:solidFill>
              <a:latin typeface="Arial"/>
            </a:endParaRPr>
          </a:p>
          <a:p>
            <a:pPr marL="706452" lvl="1" indent="-353226">
              <a:lnSpc>
                <a:spcPts val="4253"/>
              </a:lnSpc>
              <a:buFont typeface="Arial"/>
              <a:buChar char="•"/>
            </a:pPr>
            <a:r>
              <a:rPr lang="en-US" sz="3272" dirty="0">
                <a:solidFill>
                  <a:srgbClr val="000000"/>
                </a:solidFill>
                <a:latin typeface="Arial"/>
              </a:rPr>
              <a:t>Seasonal Promotion </a:t>
            </a:r>
          </a:p>
          <a:p>
            <a:pPr>
              <a:lnSpc>
                <a:spcPts val="4253"/>
              </a:lnSpc>
            </a:pPr>
            <a:endParaRPr lang="en-US" sz="3272" dirty="0">
              <a:solidFill>
                <a:srgbClr val="000000"/>
              </a:solidFill>
              <a:latin typeface="Arial"/>
            </a:endParaRPr>
          </a:p>
          <a:p>
            <a:pPr marL="706452" lvl="1" indent="-353226">
              <a:lnSpc>
                <a:spcPts val="4253"/>
              </a:lnSpc>
              <a:buFont typeface="Arial"/>
              <a:buChar char="•"/>
            </a:pPr>
            <a:r>
              <a:rPr lang="en-US" sz="3272" dirty="0">
                <a:solidFill>
                  <a:srgbClr val="000000"/>
                </a:solidFill>
                <a:latin typeface="Arial"/>
              </a:rPr>
              <a:t>Resource Allocation </a:t>
            </a:r>
          </a:p>
          <a:p>
            <a:pPr>
              <a:lnSpc>
                <a:spcPts val="4253"/>
              </a:lnSpc>
            </a:pPr>
            <a:endParaRPr lang="en-US" sz="3272" dirty="0">
              <a:solidFill>
                <a:srgbClr val="000000"/>
              </a:solidFill>
              <a:latin typeface="Arial"/>
            </a:endParaRPr>
          </a:p>
          <a:p>
            <a:pPr marL="706452" lvl="1" indent="-353226" algn="l">
              <a:lnSpc>
                <a:spcPts val="4253"/>
              </a:lnSpc>
              <a:spcBef>
                <a:spcPct val="0"/>
              </a:spcBef>
              <a:buFont typeface="Arial"/>
              <a:buChar char="•"/>
            </a:pPr>
            <a:r>
              <a:rPr lang="en-US" sz="3272" dirty="0">
                <a:solidFill>
                  <a:srgbClr val="000000"/>
                </a:solidFill>
                <a:latin typeface="Arial"/>
              </a:rPr>
              <a:t>Data-Driven Marketing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273865" y="3442596"/>
            <a:ext cx="9386059" cy="3807297"/>
            <a:chOff x="0" y="0"/>
            <a:chExt cx="1812601" cy="7352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2601" cy="735251"/>
            </a:xfrm>
            <a:custGeom>
              <a:avLst/>
              <a:gdLst/>
              <a:ahLst/>
              <a:cxnLst/>
              <a:rect l="l" t="t" r="r" b="b"/>
              <a:pathLst>
                <a:path w="1812601" h="735251">
                  <a:moveTo>
                    <a:pt x="0" y="0"/>
                  </a:moveTo>
                  <a:lnTo>
                    <a:pt x="1812601" y="0"/>
                  </a:lnTo>
                  <a:lnTo>
                    <a:pt x="1812601" y="735251"/>
                  </a:lnTo>
                  <a:lnTo>
                    <a:pt x="0" y="735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812601" cy="754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98967" y="3909306"/>
            <a:ext cx="8352616" cy="2834598"/>
          </a:xfrm>
          <a:custGeom>
            <a:avLst/>
            <a:gdLst/>
            <a:ahLst/>
            <a:cxnLst/>
            <a:rect l="l" t="t" r="r" b="b"/>
            <a:pathLst>
              <a:path w="8352616" h="2834598">
                <a:moveTo>
                  <a:pt x="0" y="0"/>
                </a:moveTo>
                <a:lnTo>
                  <a:pt x="8352616" y="0"/>
                </a:lnTo>
                <a:lnTo>
                  <a:pt x="8352616" y="2834598"/>
                </a:lnTo>
                <a:lnTo>
                  <a:pt x="0" y="28345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701202" y="3445640"/>
            <a:ext cx="7344230" cy="3395719"/>
          </a:xfrm>
          <a:custGeom>
            <a:avLst/>
            <a:gdLst/>
            <a:ahLst/>
            <a:cxnLst/>
            <a:rect l="l" t="t" r="r" b="b"/>
            <a:pathLst>
              <a:path w="7344230" h="3395719">
                <a:moveTo>
                  <a:pt x="0" y="0"/>
                </a:moveTo>
                <a:lnTo>
                  <a:pt x="7344230" y="0"/>
                </a:lnTo>
                <a:lnTo>
                  <a:pt x="7344230" y="3395720"/>
                </a:lnTo>
                <a:lnTo>
                  <a:pt x="0" y="3395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564503" y="737496"/>
            <a:ext cx="12110273" cy="270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FFFFFF"/>
                </a:solidFill>
                <a:latin typeface="Arial Bold"/>
              </a:rPr>
              <a:t>OPTIMAL PRICING STRATEGY FOR DIFFERENT ROOM TYPES </a:t>
            </a:r>
          </a:p>
          <a:p>
            <a:pPr algn="ctr">
              <a:lnSpc>
                <a:spcPts val="6900"/>
              </a:lnSpc>
            </a:pPr>
            <a:endParaRPr lang="en-US" sz="5000" spc="490">
              <a:solidFill>
                <a:srgbClr val="FFFFFF"/>
              </a:solidFill>
              <a:latin typeface="Arial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926185" y="6939329"/>
            <a:ext cx="8361815" cy="3457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2"/>
              </a:lnSpc>
            </a:pPr>
            <a:r>
              <a:rPr lang="en-US" sz="3440">
                <a:solidFill>
                  <a:srgbClr val="000000"/>
                </a:solidFill>
                <a:latin typeface="Arial"/>
              </a:rPr>
              <a:t>Actions:</a:t>
            </a:r>
          </a:p>
          <a:p>
            <a:pPr>
              <a:lnSpc>
                <a:spcPts val="4472"/>
              </a:lnSpc>
            </a:pPr>
            <a:endParaRPr lang="en-US" sz="3440">
              <a:solidFill>
                <a:srgbClr val="000000"/>
              </a:solidFill>
              <a:latin typeface="Arial"/>
            </a:endParaRPr>
          </a:p>
          <a:p>
            <a:pPr marL="742709" lvl="1" indent="-371354">
              <a:lnSpc>
                <a:spcPts val="4472"/>
              </a:lnSpc>
              <a:buFont typeface="Arial"/>
              <a:buChar char="•"/>
            </a:pPr>
            <a:r>
              <a:rPr lang="en-US" sz="3440">
                <a:solidFill>
                  <a:srgbClr val="000000"/>
                </a:solidFill>
                <a:latin typeface="Arial"/>
              </a:rPr>
              <a:t>Competitive Pricing </a:t>
            </a:r>
          </a:p>
          <a:p>
            <a:pPr marL="742709" lvl="1" indent="-371354">
              <a:lnSpc>
                <a:spcPts val="4472"/>
              </a:lnSpc>
              <a:buFont typeface="Arial"/>
              <a:buChar char="•"/>
            </a:pPr>
            <a:r>
              <a:rPr lang="en-US" sz="3440">
                <a:solidFill>
                  <a:srgbClr val="000000"/>
                </a:solidFill>
                <a:latin typeface="Arial"/>
              </a:rPr>
              <a:t>Value-Added Services </a:t>
            </a:r>
          </a:p>
          <a:p>
            <a:pPr marL="742709" lvl="1" indent="-371354">
              <a:lnSpc>
                <a:spcPts val="4472"/>
              </a:lnSpc>
              <a:buFont typeface="Arial"/>
              <a:buChar char="•"/>
            </a:pPr>
            <a:r>
              <a:rPr lang="en-US" sz="3440">
                <a:solidFill>
                  <a:srgbClr val="000000"/>
                </a:solidFill>
                <a:latin typeface="Arial"/>
              </a:rPr>
              <a:t>Dynamic Pricing Algorithms </a:t>
            </a:r>
          </a:p>
          <a:p>
            <a:pPr algn="l">
              <a:lnSpc>
                <a:spcPts val="4472"/>
              </a:lnSpc>
              <a:spcBef>
                <a:spcPct val="0"/>
              </a:spcBef>
            </a:pPr>
            <a:r>
              <a:rPr lang="en-US" sz="3440">
                <a:solidFill>
                  <a:srgbClr val="000000"/>
                </a:solidFill>
                <a:latin typeface="Arial"/>
              </a:rPr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221733" y="3268980"/>
            <a:ext cx="9016579" cy="4390685"/>
            <a:chOff x="0" y="0"/>
            <a:chExt cx="1741248" cy="8479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41248" cy="847913"/>
            </a:xfrm>
            <a:custGeom>
              <a:avLst/>
              <a:gdLst/>
              <a:ahLst/>
              <a:cxnLst/>
              <a:rect l="l" t="t" r="r" b="b"/>
              <a:pathLst>
                <a:path w="1741248" h="847913">
                  <a:moveTo>
                    <a:pt x="0" y="0"/>
                  </a:moveTo>
                  <a:lnTo>
                    <a:pt x="1741248" y="0"/>
                  </a:lnTo>
                  <a:lnTo>
                    <a:pt x="1741248" y="847913"/>
                  </a:lnTo>
                  <a:lnTo>
                    <a:pt x="0" y="847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741248" cy="866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9695512" y="5124450"/>
            <a:ext cx="179777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82648" y="3580120"/>
            <a:ext cx="8279488" cy="3784909"/>
          </a:xfrm>
          <a:custGeom>
            <a:avLst/>
            <a:gdLst/>
            <a:ahLst/>
            <a:cxnLst/>
            <a:rect l="l" t="t" r="r" b="b"/>
            <a:pathLst>
              <a:path w="8279488" h="3784909">
                <a:moveTo>
                  <a:pt x="0" y="0"/>
                </a:moveTo>
                <a:lnTo>
                  <a:pt x="8279487" y="0"/>
                </a:lnTo>
                <a:lnTo>
                  <a:pt x="8279487" y="3784909"/>
                </a:lnTo>
                <a:lnTo>
                  <a:pt x="0" y="37849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954587" y="3227119"/>
            <a:ext cx="6321064" cy="3905698"/>
          </a:xfrm>
          <a:custGeom>
            <a:avLst/>
            <a:gdLst/>
            <a:ahLst/>
            <a:cxnLst/>
            <a:rect l="l" t="t" r="r" b="b"/>
            <a:pathLst>
              <a:path w="6321064" h="3905698">
                <a:moveTo>
                  <a:pt x="0" y="0"/>
                </a:moveTo>
                <a:lnTo>
                  <a:pt x="6321063" y="0"/>
                </a:lnTo>
                <a:lnTo>
                  <a:pt x="6321063" y="3905698"/>
                </a:lnTo>
                <a:lnTo>
                  <a:pt x="0" y="39056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564503" y="857250"/>
            <a:ext cx="12615876" cy="2411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9"/>
              </a:lnSpc>
            </a:pPr>
            <a:r>
              <a:rPr lang="en-US" sz="4500" spc="441">
                <a:solidFill>
                  <a:srgbClr val="FFFFFF"/>
                </a:solidFill>
                <a:latin typeface="Arial Bold"/>
              </a:rPr>
              <a:t>HOSTS PERFORMANCE IN TERMS OF REVIEWS AND NUMBER OF BOOKINGS</a:t>
            </a:r>
          </a:p>
          <a:p>
            <a:pPr algn="ctr">
              <a:lnSpc>
                <a:spcPts val="6209"/>
              </a:lnSpc>
            </a:pPr>
            <a:endParaRPr lang="en-US" sz="4500" spc="441">
              <a:solidFill>
                <a:srgbClr val="FFFFFF"/>
              </a:solidFill>
              <a:latin typeface="Arial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695512" y="7028042"/>
            <a:ext cx="5484866" cy="2891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2"/>
              </a:lnSpc>
            </a:pPr>
            <a:r>
              <a:rPr lang="en-US" sz="3440">
                <a:solidFill>
                  <a:srgbClr val="000000"/>
                </a:solidFill>
                <a:latin typeface="Arial"/>
              </a:rPr>
              <a:t>Actions:</a:t>
            </a:r>
          </a:p>
          <a:p>
            <a:pPr>
              <a:lnSpc>
                <a:spcPts val="4472"/>
              </a:lnSpc>
            </a:pPr>
            <a:endParaRPr lang="en-US" sz="3440">
              <a:solidFill>
                <a:srgbClr val="000000"/>
              </a:solidFill>
              <a:latin typeface="Arial"/>
            </a:endParaRPr>
          </a:p>
          <a:p>
            <a:pPr marL="742709" lvl="1" indent="-371354">
              <a:lnSpc>
                <a:spcPts val="4472"/>
              </a:lnSpc>
              <a:buFont typeface="Arial"/>
              <a:buChar char="•"/>
            </a:pPr>
            <a:r>
              <a:rPr lang="en-US" sz="3440">
                <a:solidFill>
                  <a:srgbClr val="000000"/>
                </a:solidFill>
                <a:latin typeface="Arial"/>
              </a:rPr>
              <a:t>Incentive Programs  </a:t>
            </a:r>
          </a:p>
          <a:p>
            <a:pPr marL="742709" lvl="1" indent="-371354">
              <a:lnSpc>
                <a:spcPts val="4472"/>
              </a:lnSpc>
              <a:buFont typeface="Arial"/>
              <a:buChar char="•"/>
            </a:pPr>
            <a:r>
              <a:rPr lang="en-US" sz="3440">
                <a:solidFill>
                  <a:srgbClr val="000000"/>
                </a:solidFill>
                <a:latin typeface="Arial"/>
              </a:rPr>
              <a:t>Feature Top Hosts</a:t>
            </a:r>
          </a:p>
          <a:p>
            <a:pPr marL="742709" lvl="1" indent="-371354" algn="l">
              <a:lnSpc>
                <a:spcPts val="4472"/>
              </a:lnSpc>
              <a:spcBef>
                <a:spcPct val="0"/>
              </a:spcBef>
              <a:buFont typeface="Arial"/>
              <a:buChar char="•"/>
            </a:pPr>
            <a:r>
              <a:rPr lang="en-US" sz="3440">
                <a:solidFill>
                  <a:srgbClr val="000000"/>
                </a:solidFill>
                <a:latin typeface="Arial"/>
              </a:rPr>
              <a:t>Host Training  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10571850" y="5124450"/>
            <a:ext cx="0" cy="17977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03597" y="3325918"/>
            <a:ext cx="9016579" cy="3919256"/>
            <a:chOff x="0" y="0"/>
            <a:chExt cx="1741248" cy="7568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41248" cy="756872"/>
            </a:xfrm>
            <a:custGeom>
              <a:avLst/>
              <a:gdLst/>
              <a:ahLst/>
              <a:cxnLst/>
              <a:rect l="l" t="t" r="r" b="b"/>
              <a:pathLst>
                <a:path w="1741248" h="756872">
                  <a:moveTo>
                    <a:pt x="0" y="0"/>
                  </a:moveTo>
                  <a:lnTo>
                    <a:pt x="1741248" y="0"/>
                  </a:lnTo>
                  <a:lnTo>
                    <a:pt x="1741248" y="756872"/>
                  </a:lnTo>
                  <a:lnTo>
                    <a:pt x="0" y="756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741248" cy="775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0156811" y="6002058"/>
            <a:ext cx="179777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99082" y="3656064"/>
            <a:ext cx="8425611" cy="3258963"/>
          </a:xfrm>
          <a:custGeom>
            <a:avLst/>
            <a:gdLst/>
            <a:ahLst/>
            <a:cxnLst/>
            <a:rect l="l" t="t" r="r" b="b"/>
            <a:pathLst>
              <a:path w="8425611" h="3258963">
                <a:moveTo>
                  <a:pt x="0" y="0"/>
                </a:moveTo>
                <a:lnTo>
                  <a:pt x="8425611" y="0"/>
                </a:lnTo>
                <a:lnTo>
                  <a:pt x="8425611" y="3258963"/>
                </a:lnTo>
                <a:lnTo>
                  <a:pt x="0" y="3258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452958" y="3178380"/>
            <a:ext cx="5672126" cy="5647357"/>
          </a:xfrm>
          <a:custGeom>
            <a:avLst/>
            <a:gdLst/>
            <a:ahLst/>
            <a:cxnLst/>
            <a:rect l="l" t="t" r="r" b="b"/>
            <a:pathLst>
              <a:path w="5672126" h="5647357">
                <a:moveTo>
                  <a:pt x="0" y="0"/>
                </a:moveTo>
                <a:lnTo>
                  <a:pt x="5672126" y="0"/>
                </a:lnTo>
                <a:lnTo>
                  <a:pt x="5672126" y="5647357"/>
                </a:lnTo>
                <a:lnTo>
                  <a:pt x="0" y="56473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439879" y="838200"/>
            <a:ext cx="12615876" cy="270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FFFFFF"/>
                </a:solidFill>
                <a:latin typeface="Arial Bold"/>
              </a:rPr>
              <a:t>GUEST SATISFACTION TRENDS CHANGING OVER TIME </a:t>
            </a:r>
          </a:p>
          <a:p>
            <a:pPr algn="ctr">
              <a:lnSpc>
                <a:spcPts val="6900"/>
              </a:lnSpc>
            </a:pPr>
            <a:endParaRPr lang="en-US" sz="5000" spc="490">
              <a:solidFill>
                <a:srgbClr val="FFFFFF"/>
              </a:solidFill>
              <a:latin typeface="Arial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92800" y="7359474"/>
            <a:ext cx="5484866" cy="267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Actions:</a:t>
            </a:r>
          </a:p>
          <a:p>
            <a:pPr>
              <a:lnSpc>
                <a:spcPts val="4160"/>
              </a:lnSpc>
            </a:pPr>
            <a:endParaRPr lang="en-US" sz="3200">
              <a:solidFill>
                <a:srgbClr val="000000"/>
              </a:solidFill>
              <a:latin typeface="Arial"/>
            </a:endParaRPr>
          </a:p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Quality Improvement Initiatives   </a:t>
            </a:r>
          </a:p>
          <a:p>
            <a:pPr marL="690881" lvl="1" indent="-345440" algn="l">
              <a:lnSpc>
                <a:spcPts val="41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Communication Channels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24110" y="8406113"/>
            <a:ext cx="4530477" cy="110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ctr">
              <a:lnSpc>
                <a:spcPts val="41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Celebrating Success </a:t>
            </a:r>
          </a:p>
          <a:p>
            <a:pPr algn="ctr">
              <a:lnSpc>
                <a:spcPts val="4160"/>
              </a:lnSpc>
              <a:spcBef>
                <a:spcPct val="0"/>
              </a:spcBef>
            </a:pPr>
            <a:endParaRPr lang="en-US" sz="32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5278386" y="-5765300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5"/>
                </a:lnTo>
                <a:lnTo>
                  <a:pt x="0" y="1242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986589">
            <a:off x="12312300" y="797218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869373" y="4514022"/>
            <a:ext cx="8875411" cy="1359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35"/>
              </a:lnSpc>
            </a:pPr>
            <a:r>
              <a:rPr lang="en-US" sz="7199" spc="705">
                <a:solidFill>
                  <a:srgbClr val="FFFFFF"/>
                </a:solidFill>
                <a:latin typeface="Arial Bold"/>
              </a:rPr>
              <a:t>VISUALIZATIONS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875069"/>
            <a:ext cx="7416941" cy="169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19"/>
              </a:lnSpc>
            </a:pPr>
            <a:r>
              <a:rPr lang="en-US" sz="9000" spc="882">
                <a:solidFill>
                  <a:srgbClr val="231F20"/>
                </a:solidFill>
                <a:latin typeface="Arial Bold"/>
              </a:rPr>
              <a:t>CONTENTS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732392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50954" y="817421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3275987"/>
            <a:ext cx="5790503" cy="475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Arial"/>
              </a:rPr>
              <a:t>BUSINESS OBJECTIVE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4070205"/>
            <a:ext cx="6076629" cy="475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Arial"/>
              </a:rPr>
              <a:t>PROBLEM STATEMENT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4990295"/>
            <a:ext cx="5790503" cy="475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Arial"/>
              </a:rPr>
              <a:t>LOGICAL DIAGRAM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5784513"/>
            <a:ext cx="6076629" cy="475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Arial"/>
              </a:rPr>
              <a:t>CONCENTUAL DIAGRAM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6644980"/>
            <a:ext cx="5790503" cy="475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Arial"/>
              </a:rPr>
              <a:t>PROJECT INSIGHTS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07430" y="7505448"/>
            <a:ext cx="5790503" cy="475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Arial"/>
              </a:rPr>
              <a:t>VISUALIZATIONS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07430" y="8355741"/>
            <a:ext cx="5790503" cy="475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Arial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3435433"/>
            <a:ext cx="7962322" cy="5666438"/>
          </a:xfrm>
          <a:custGeom>
            <a:avLst/>
            <a:gdLst/>
            <a:ahLst/>
            <a:cxnLst/>
            <a:rect l="l" t="t" r="r" b="b"/>
            <a:pathLst>
              <a:path w="7962322" h="5666438">
                <a:moveTo>
                  <a:pt x="0" y="0"/>
                </a:moveTo>
                <a:lnTo>
                  <a:pt x="7962322" y="0"/>
                </a:lnTo>
                <a:lnTo>
                  <a:pt x="7962322" y="5666438"/>
                </a:lnTo>
                <a:lnTo>
                  <a:pt x="0" y="56664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38888" y="1223937"/>
            <a:ext cx="8904094" cy="188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500" spc="343">
                <a:solidFill>
                  <a:srgbClr val="231F20"/>
                </a:solidFill>
                <a:latin typeface="Arial Bold"/>
              </a:rPr>
              <a:t>NUMBER OF ROOMS AVAILABILITY FOR 365 DAYS BY ROOM TYPE </a:t>
            </a:r>
          </a:p>
          <a:p>
            <a:pPr marL="0" lvl="0" indent="0" algn="ctr">
              <a:lnSpc>
                <a:spcPts val="4830"/>
              </a:lnSpc>
              <a:spcBef>
                <a:spcPct val="0"/>
              </a:spcBef>
            </a:pPr>
            <a:endParaRPr lang="en-US" sz="3500" spc="343">
              <a:solidFill>
                <a:srgbClr val="231F20"/>
              </a:solidFill>
              <a:latin typeface="Arial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05634" y="4741953"/>
            <a:ext cx="7403398" cy="202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00F0D"/>
                </a:solidFill>
                <a:latin typeface="Arial"/>
              </a:rPr>
              <a:t>The entire home/apartment type consistently exhibits the highest availability, followed by private rooms. 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100F0D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89529" y="3301345"/>
            <a:ext cx="9886006" cy="6073633"/>
          </a:xfrm>
          <a:custGeom>
            <a:avLst/>
            <a:gdLst/>
            <a:ahLst/>
            <a:cxnLst/>
            <a:rect l="l" t="t" r="r" b="b"/>
            <a:pathLst>
              <a:path w="9886006" h="6073633">
                <a:moveTo>
                  <a:pt x="0" y="0"/>
                </a:moveTo>
                <a:lnTo>
                  <a:pt x="9886005" y="0"/>
                </a:lnTo>
                <a:lnTo>
                  <a:pt x="9886005" y="6073633"/>
                </a:lnTo>
                <a:lnTo>
                  <a:pt x="0" y="60736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38888" y="1223937"/>
            <a:ext cx="8904094" cy="1308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67"/>
              </a:lnSpc>
              <a:spcBef>
                <a:spcPct val="0"/>
              </a:spcBef>
            </a:pPr>
            <a:r>
              <a:rPr lang="en-US" sz="3600" spc="352">
                <a:solidFill>
                  <a:srgbClr val="231F20"/>
                </a:solidFill>
                <a:latin typeface="Arial Bold"/>
              </a:rPr>
              <a:t>AVERAGE PRICES OF HOST NEIGHBOURHOODS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79106" y="5500358"/>
            <a:ext cx="7403398" cy="202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00F0D"/>
                </a:solidFill>
                <a:latin typeface="Arial"/>
              </a:rPr>
              <a:t>Hudson Exchange stands out with the highest average price of $7822, suggesting a potentially premium service. 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100F0D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64758" y="3160941"/>
            <a:ext cx="12188153" cy="1778343"/>
          </a:xfrm>
          <a:custGeom>
            <a:avLst/>
            <a:gdLst/>
            <a:ahLst/>
            <a:cxnLst/>
            <a:rect l="l" t="t" r="r" b="b"/>
            <a:pathLst>
              <a:path w="12188153" h="1778343">
                <a:moveTo>
                  <a:pt x="0" y="0"/>
                </a:moveTo>
                <a:lnTo>
                  <a:pt x="12188153" y="0"/>
                </a:lnTo>
                <a:lnTo>
                  <a:pt x="12188153" y="1778343"/>
                </a:lnTo>
                <a:lnTo>
                  <a:pt x="0" y="17783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685554" y="5651094"/>
            <a:ext cx="12197575" cy="1643645"/>
          </a:xfrm>
          <a:custGeom>
            <a:avLst/>
            <a:gdLst/>
            <a:ahLst/>
            <a:cxnLst/>
            <a:rect l="l" t="t" r="r" b="b"/>
            <a:pathLst>
              <a:path w="12197575" h="1643645">
                <a:moveTo>
                  <a:pt x="0" y="0"/>
                </a:moveTo>
                <a:lnTo>
                  <a:pt x="12197575" y="0"/>
                </a:lnTo>
                <a:lnTo>
                  <a:pt x="12197575" y="1643645"/>
                </a:lnTo>
                <a:lnTo>
                  <a:pt x="0" y="16436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8888" y="669201"/>
            <a:ext cx="10337078" cy="2491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500" spc="343">
                <a:solidFill>
                  <a:srgbClr val="231F20"/>
                </a:solidFill>
                <a:latin typeface="Arial Bold"/>
              </a:rPr>
              <a:t>REVIEWS PER MONTH IF HOST IS A SUPERHOST VS IF HOST HAS A PROFILE PIC </a:t>
            </a:r>
          </a:p>
          <a:p>
            <a:pPr marL="0" lvl="0" indent="0" algn="ctr">
              <a:lnSpc>
                <a:spcPts val="4830"/>
              </a:lnSpc>
              <a:spcBef>
                <a:spcPct val="0"/>
              </a:spcBef>
            </a:pPr>
            <a:endParaRPr lang="en-US" sz="3500" spc="343">
              <a:solidFill>
                <a:srgbClr val="231F20"/>
              </a:solidFill>
              <a:latin typeface="Arial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1495" y="6213602"/>
            <a:ext cx="5026655" cy="314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9090" lvl="1" indent="-379545">
              <a:lnSpc>
                <a:spcPts val="4922"/>
              </a:lnSpc>
              <a:buFont typeface="Arial"/>
              <a:buChar char="•"/>
            </a:pPr>
            <a:r>
              <a:rPr lang="en-US" sz="3515">
                <a:solidFill>
                  <a:srgbClr val="100F0D"/>
                </a:solidFill>
                <a:latin typeface="Arial"/>
              </a:rPr>
              <a:t>Being a superhost doesn’t significantly impact the number of reviews. </a:t>
            </a:r>
          </a:p>
          <a:p>
            <a:pPr>
              <a:lnSpc>
                <a:spcPts val="4922"/>
              </a:lnSpc>
            </a:pPr>
            <a:endParaRPr lang="en-US" sz="3515">
              <a:solidFill>
                <a:srgbClr val="100F0D"/>
              </a:solidFill>
              <a:latin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894580" y="8330346"/>
            <a:ext cx="11779523" cy="57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ctr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However, hosts without profile pictures receive fewer reviews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8888" y="3407731"/>
            <a:ext cx="12202273" cy="2073307"/>
          </a:xfrm>
          <a:custGeom>
            <a:avLst/>
            <a:gdLst/>
            <a:ahLst/>
            <a:cxnLst/>
            <a:rect l="l" t="t" r="r" b="b"/>
            <a:pathLst>
              <a:path w="12202273" h="2073307">
                <a:moveTo>
                  <a:pt x="0" y="0"/>
                </a:moveTo>
                <a:lnTo>
                  <a:pt x="12202273" y="0"/>
                </a:lnTo>
                <a:lnTo>
                  <a:pt x="12202273" y="2073306"/>
                </a:lnTo>
                <a:lnTo>
                  <a:pt x="0" y="20733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38888" y="1223937"/>
            <a:ext cx="10337078" cy="1308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67"/>
              </a:lnSpc>
              <a:spcBef>
                <a:spcPct val="0"/>
              </a:spcBef>
            </a:pPr>
            <a:r>
              <a:rPr lang="en-US" sz="3600" spc="352">
                <a:solidFill>
                  <a:srgbClr val="231F20"/>
                </a:solidFill>
                <a:latin typeface="Arial Bold"/>
              </a:rPr>
              <a:t>NUMBER OF PEOPLE ACCOMMODATED BY EACH ROOM TYPE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15634" y="5902365"/>
            <a:ext cx="5026655" cy="376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2"/>
              </a:lnSpc>
            </a:pPr>
            <a:r>
              <a:rPr lang="en-US" sz="3515">
                <a:solidFill>
                  <a:srgbClr val="100F0D"/>
                </a:solidFill>
                <a:latin typeface="Arial"/>
              </a:rPr>
              <a:t>Entire home/apartment types consistently accommodate the highest number of people </a:t>
            </a:r>
          </a:p>
          <a:p>
            <a:pPr>
              <a:lnSpc>
                <a:spcPts val="4922"/>
              </a:lnSpc>
            </a:pPr>
            <a:endParaRPr lang="en-US" sz="3515">
              <a:solidFill>
                <a:srgbClr val="100F0D"/>
              </a:solidFill>
              <a:latin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833920" y="6531765"/>
            <a:ext cx="5814481" cy="177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>
                <a:solidFill>
                  <a:srgbClr val="000000"/>
                </a:solidFill>
                <a:latin typeface="Arial"/>
              </a:rPr>
              <a:t>Shared rooms accommodate the least. </a:t>
            </a:r>
          </a:p>
          <a:p>
            <a:pPr algn="ctr">
              <a:lnSpc>
                <a:spcPts val="4549"/>
              </a:lnSpc>
            </a:pPr>
            <a:endParaRPr lang="en-US" sz="3499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489905" y="3055167"/>
            <a:ext cx="6814450" cy="6590106"/>
          </a:xfrm>
          <a:custGeom>
            <a:avLst/>
            <a:gdLst/>
            <a:ahLst/>
            <a:cxnLst/>
            <a:rect l="l" t="t" r="r" b="b"/>
            <a:pathLst>
              <a:path w="6814450" h="6590106">
                <a:moveTo>
                  <a:pt x="0" y="0"/>
                </a:moveTo>
                <a:lnTo>
                  <a:pt x="6814450" y="0"/>
                </a:lnTo>
                <a:lnTo>
                  <a:pt x="6814450" y="6590106"/>
                </a:lnTo>
                <a:lnTo>
                  <a:pt x="0" y="65901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38888" y="1223937"/>
            <a:ext cx="10337078" cy="1308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67"/>
              </a:lnSpc>
              <a:spcBef>
                <a:spcPct val="0"/>
              </a:spcBef>
            </a:pPr>
            <a:r>
              <a:rPr lang="en-US" sz="3600" spc="352">
                <a:solidFill>
                  <a:srgbClr val="231F20"/>
                </a:solidFill>
                <a:latin typeface="Arial Bold"/>
              </a:rPr>
              <a:t>NUMBER OF BEDS AVAILABLE IN 30 DAYS BY HOSTS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344772"/>
            <a:ext cx="7581634" cy="1258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7"/>
              </a:lnSpc>
              <a:spcBef>
                <a:spcPct val="0"/>
              </a:spcBef>
            </a:pPr>
            <a:r>
              <a:rPr lang="en-US" sz="3682">
                <a:solidFill>
                  <a:srgbClr val="231F20"/>
                </a:solidFill>
                <a:latin typeface="Arial"/>
              </a:rPr>
              <a:t>No. of Beds  vs 30 days availability by hosts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837550" y="4882071"/>
            <a:ext cx="2932415" cy="2351362"/>
            <a:chOff x="0" y="0"/>
            <a:chExt cx="1075555" cy="8624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37550" y="7342867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648189" y="5729182"/>
            <a:ext cx="2932415" cy="2351362"/>
            <a:chOff x="0" y="0"/>
            <a:chExt cx="1075555" cy="8624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648189" y="8189978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623769" y="4143802"/>
            <a:ext cx="2932415" cy="2351362"/>
            <a:chOff x="0" y="0"/>
            <a:chExt cx="1075555" cy="8624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623769" y="6604598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8735581" y="8080544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538888" y="1157262"/>
            <a:ext cx="8904094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89"/>
              </a:lnSpc>
              <a:spcBef>
                <a:spcPct val="0"/>
              </a:spcBef>
            </a:pPr>
            <a:r>
              <a:rPr lang="en-US" sz="5499" spc="538" dirty="0">
                <a:solidFill>
                  <a:srgbClr val="231F20"/>
                </a:solidFill>
                <a:latin typeface="Arial Bold"/>
              </a:rPr>
              <a:t>CONCLUSION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5466" y="7512610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7660" y="5012509"/>
            <a:ext cx="2534389" cy="191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100F0D"/>
                </a:solidFill>
                <a:latin typeface="Arial"/>
              </a:rPr>
              <a:t>Explored the diversity among hosts, highlighting opportunities for further property type dis- </a:t>
            </a:r>
            <a:r>
              <a:rPr lang="en-US" sz="1800" dirty="0" err="1">
                <a:solidFill>
                  <a:srgbClr val="100F0D"/>
                </a:solidFill>
                <a:latin typeface="Arial"/>
              </a:rPr>
              <a:t>tribution</a:t>
            </a:r>
            <a:r>
              <a:rPr lang="en-US" sz="1800" dirty="0">
                <a:solidFill>
                  <a:srgbClr val="100F0D"/>
                </a:solidFill>
                <a:latin typeface="Arial"/>
              </a:rPr>
              <a:t>. 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100F0D"/>
              </a:solidFill>
              <a:latin typeface="Arial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836105" y="8359721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858299" y="5859620"/>
            <a:ext cx="2534389" cy="191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00F0D"/>
                </a:solidFill>
                <a:latin typeface="Arial"/>
              </a:rPr>
              <a:t>Uncovered the busiest months for listings, shedding light on seasonal demand patterns 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100F0D"/>
              </a:solidFill>
              <a:latin typeface="Arial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811685" y="6774340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833879" y="4274240"/>
            <a:ext cx="2534389" cy="160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00F0D"/>
                </a:solidFill>
                <a:latin typeface="Arial"/>
              </a:rPr>
              <a:t>Assessed hosts’ performance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00F0D"/>
                </a:solidFill>
                <a:latin typeface="Arial"/>
              </a:rPr>
              <a:t>and Tracked guest satisfaction trends over time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3914848" y="7695806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4" y="0"/>
                </a:moveTo>
                <a:lnTo>
                  <a:pt x="0" y="0"/>
                </a:lnTo>
                <a:lnTo>
                  <a:pt x="0" y="501826"/>
                </a:lnTo>
                <a:lnTo>
                  <a:pt x="1776374" y="501826"/>
                </a:lnTo>
                <a:lnTo>
                  <a:pt x="177637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836286" y="2748825"/>
            <a:ext cx="8187907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100F0D"/>
                </a:solidFill>
                <a:latin typeface="Arial"/>
              </a:rPr>
              <a:t>Some of the key observations include: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4455961" y="5099439"/>
            <a:ext cx="2932415" cy="2351362"/>
            <a:chOff x="0" y="0"/>
            <a:chExt cx="1075555" cy="86243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455961" y="7560235"/>
            <a:ext cx="2932415" cy="847111"/>
            <a:chOff x="0" y="0"/>
            <a:chExt cx="1075555" cy="31070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4643877" y="7729977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666071" y="5229876"/>
            <a:ext cx="2534389" cy="2230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00F0D"/>
                </a:solidFill>
                <a:latin typeface="Arial"/>
              </a:rPr>
              <a:t>Analyzed the impact of premium features on pricing and listings, aligning product offerings with customer preferences. 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100F0D"/>
              </a:solidFill>
              <a:latin typeface="Arial"/>
            </a:endParaRPr>
          </a:p>
        </p:txBody>
      </p:sp>
      <p:sp>
        <p:nvSpPr>
          <p:cNvPr id="40" name="Freeform 40"/>
          <p:cNvSpPr/>
          <p:nvPr/>
        </p:nvSpPr>
        <p:spPr>
          <a:xfrm rot="-8970905" flipH="1">
            <a:off x="12722619" y="7066062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921742" y="3864786"/>
            <a:ext cx="1522012" cy="2312449"/>
          </a:xfrm>
          <a:custGeom>
            <a:avLst/>
            <a:gdLst/>
            <a:ahLst/>
            <a:cxnLst/>
            <a:rect l="l" t="t" r="r" b="b"/>
            <a:pathLst>
              <a:path w="1522012" h="2312449">
                <a:moveTo>
                  <a:pt x="0" y="0"/>
                </a:moveTo>
                <a:lnTo>
                  <a:pt x="1522012" y="0"/>
                </a:lnTo>
                <a:lnTo>
                  <a:pt x="1522012" y="2312449"/>
                </a:lnTo>
                <a:lnTo>
                  <a:pt x="0" y="2312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028700" y="6544030"/>
            <a:ext cx="1134177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494676" y="6356946"/>
            <a:ext cx="376146" cy="37614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79982" y="7586339"/>
            <a:ext cx="2405532" cy="14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7"/>
              </a:lnSpc>
            </a:pPr>
            <a:r>
              <a:rPr lang="en-US" sz="1599" spc="156">
                <a:solidFill>
                  <a:srgbClr val="231F20"/>
                </a:solidFill>
                <a:latin typeface="Arial"/>
              </a:rPr>
              <a:t>Executive leadership can leverage insights for strategic decision-making </a:t>
            </a:r>
          </a:p>
          <a:p>
            <a:pPr algn="ctr">
              <a:lnSpc>
                <a:spcPts val="2207"/>
              </a:lnSpc>
            </a:pPr>
            <a:endParaRPr lang="en-US" sz="1599" spc="156">
              <a:solidFill>
                <a:srgbClr val="231F20"/>
              </a:solidFill>
              <a:latin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38610" y="4161084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1446" y="6845067"/>
            <a:ext cx="2602604" cy="968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231F20"/>
                </a:solidFill>
                <a:latin typeface="Arial Bold"/>
              </a:rPr>
              <a:t>STRATEGIC DECISION-MAKING</a:t>
            </a:r>
          </a:p>
          <a:p>
            <a:pPr algn="ctr">
              <a:lnSpc>
                <a:spcPts val="2483"/>
              </a:lnSpc>
            </a:pPr>
            <a:endParaRPr lang="en-US" sz="1800" spc="176">
              <a:solidFill>
                <a:srgbClr val="231F20"/>
              </a:solidFill>
              <a:latin typeface="Arial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4540295" y="3864786"/>
            <a:ext cx="1522012" cy="2312449"/>
          </a:xfrm>
          <a:custGeom>
            <a:avLst/>
            <a:gdLst/>
            <a:ahLst/>
            <a:cxnLst/>
            <a:rect l="l" t="t" r="r" b="b"/>
            <a:pathLst>
              <a:path w="1522012" h="2312449">
                <a:moveTo>
                  <a:pt x="0" y="0"/>
                </a:moveTo>
                <a:lnTo>
                  <a:pt x="1522012" y="0"/>
                </a:lnTo>
                <a:lnTo>
                  <a:pt x="1522012" y="2312449"/>
                </a:lnTo>
                <a:lnTo>
                  <a:pt x="0" y="2312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5113228" y="6356946"/>
            <a:ext cx="376146" cy="37614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256705" y="4161084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17" name="Freeform 17"/>
          <p:cNvSpPr/>
          <p:nvPr/>
        </p:nvSpPr>
        <p:spPr>
          <a:xfrm>
            <a:off x="7160541" y="3864786"/>
            <a:ext cx="1522012" cy="2312449"/>
          </a:xfrm>
          <a:custGeom>
            <a:avLst/>
            <a:gdLst/>
            <a:ahLst/>
            <a:cxnLst/>
            <a:rect l="l" t="t" r="r" b="b"/>
            <a:pathLst>
              <a:path w="1522012" h="2312449">
                <a:moveTo>
                  <a:pt x="0" y="0"/>
                </a:moveTo>
                <a:lnTo>
                  <a:pt x="1522012" y="0"/>
                </a:lnTo>
                <a:lnTo>
                  <a:pt x="1522012" y="2312449"/>
                </a:lnTo>
                <a:lnTo>
                  <a:pt x="0" y="2312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7733475" y="6356946"/>
            <a:ext cx="376146" cy="37614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907775" y="4161084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2" name="Freeform 22"/>
          <p:cNvSpPr/>
          <p:nvPr/>
        </p:nvSpPr>
        <p:spPr>
          <a:xfrm>
            <a:off x="9780788" y="3864786"/>
            <a:ext cx="1522012" cy="2312449"/>
          </a:xfrm>
          <a:custGeom>
            <a:avLst/>
            <a:gdLst/>
            <a:ahLst/>
            <a:cxnLst/>
            <a:rect l="l" t="t" r="r" b="b"/>
            <a:pathLst>
              <a:path w="1522012" h="2312449">
                <a:moveTo>
                  <a:pt x="0" y="0"/>
                </a:moveTo>
                <a:lnTo>
                  <a:pt x="1522012" y="0"/>
                </a:lnTo>
                <a:lnTo>
                  <a:pt x="1522012" y="2312449"/>
                </a:lnTo>
                <a:lnTo>
                  <a:pt x="0" y="2312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0353721" y="6356946"/>
            <a:ext cx="376146" cy="37614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528021" y="4161084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094174" y="7586339"/>
            <a:ext cx="2405532" cy="1687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7"/>
              </a:lnSpc>
            </a:pPr>
            <a:r>
              <a:rPr lang="en-US" sz="1599" spc="156">
                <a:solidFill>
                  <a:srgbClr val="231F20"/>
                </a:solidFill>
                <a:latin typeface="Arial"/>
              </a:rPr>
              <a:t>Refining their strategies, tailoring campaigns based on seasonal demand and booking trends. </a:t>
            </a:r>
          </a:p>
          <a:p>
            <a:pPr algn="ctr">
              <a:lnSpc>
                <a:spcPts val="2207"/>
              </a:lnSpc>
            </a:pPr>
            <a:endParaRPr lang="en-US" sz="1599" spc="156">
              <a:solidFill>
                <a:srgbClr val="231F20"/>
              </a:solidFill>
              <a:latin typeface="Arial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256705" y="6845067"/>
            <a:ext cx="2034183" cy="654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231F20"/>
                </a:solidFill>
                <a:latin typeface="Arial Bold"/>
              </a:rPr>
              <a:t>MARKETING OPTIMIZATION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718781" y="7914191"/>
            <a:ext cx="2405532" cy="1134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7"/>
              </a:lnSpc>
            </a:pPr>
            <a:r>
              <a:rPr lang="en-US" sz="1599" spc="156">
                <a:solidFill>
                  <a:srgbClr val="231F20"/>
                </a:solidFill>
                <a:latin typeface="Arial"/>
              </a:rPr>
              <a:t>Optimize property type distribution and pricing strategies for enhanced efficiency.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876952" y="6845067"/>
            <a:ext cx="2034183" cy="1282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231F20"/>
                </a:solidFill>
                <a:latin typeface="Arial Bold"/>
              </a:rPr>
              <a:t>OPERATIONS AND PRICING OPTIMIZATION </a:t>
            </a:r>
          </a:p>
          <a:p>
            <a:pPr algn="ctr">
              <a:lnSpc>
                <a:spcPts val="2483"/>
              </a:lnSpc>
            </a:pPr>
            <a:endParaRPr lang="en-US" sz="1800" spc="176">
              <a:solidFill>
                <a:srgbClr val="231F20"/>
              </a:solidFill>
              <a:latin typeface="Arial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311524" y="7614605"/>
            <a:ext cx="2405532" cy="14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7"/>
              </a:lnSpc>
            </a:pPr>
            <a:r>
              <a:rPr lang="en-US" sz="1599" spc="156">
                <a:solidFill>
                  <a:srgbClr val="231F20"/>
                </a:solidFill>
                <a:latin typeface="Arial"/>
              </a:rPr>
              <a:t>Identify and reward high-performing hosts, foster- </a:t>
            </a:r>
          </a:p>
          <a:p>
            <a:pPr algn="ctr">
              <a:lnSpc>
                <a:spcPts val="2207"/>
              </a:lnSpc>
            </a:pPr>
            <a:r>
              <a:rPr lang="en-US" sz="1599" spc="156">
                <a:solidFill>
                  <a:srgbClr val="231F20"/>
                </a:solidFill>
                <a:latin typeface="Arial"/>
              </a:rPr>
              <a:t>ing positive partnerships.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97199" y="6846128"/>
            <a:ext cx="2034183" cy="654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231F20"/>
                </a:solidFill>
                <a:latin typeface="Arial Bold"/>
              </a:rPr>
              <a:t>HOST ENGAGEMENT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657816" y="2082758"/>
            <a:ext cx="8067898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Arial"/>
              </a:rPr>
              <a:t>Actions and Recommendations:</a:t>
            </a:r>
          </a:p>
        </p:txBody>
      </p:sp>
      <p:sp>
        <p:nvSpPr>
          <p:cNvPr id="34" name="Freeform 34"/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AutoShape 35"/>
          <p:cNvSpPr/>
          <p:nvPr/>
        </p:nvSpPr>
        <p:spPr>
          <a:xfrm>
            <a:off x="3640639" y="6544030"/>
            <a:ext cx="1134177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2392727" y="3864786"/>
            <a:ext cx="1522012" cy="2312449"/>
          </a:xfrm>
          <a:custGeom>
            <a:avLst/>
            <a:gdLst/>
            <a:ahLst/>
            <a:cxnLst/>
            <a:rect l="l" t="t" r="r" b="b"/>
            <a:pathLst>
              <a:path w="1522012" h="2312449">
                <a:moveTo>
                  <a:pt x="0" y="0"/>
                </a:moveTo>
                <a:lnTo>
                  <a:pt x="1522012" y="0"/>
                </a:lnTo>
                <a:lnTo>
                  <a:pt x="1522012" y="2312449"/>
                </a:lnTo>
                <a:lnTo>
                  <a:pt x="0" y="2312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7" name="Group 37"/>
          <p:cNvGrpSpPr/>
          <p:nvPr/>
        </p:nvGrpSpPr>
        <p:grpSpPr>
          <a:xfrm>
            <a:off x="12965660" y="6356946"/>
            <a:ext cx="376146" cy="376146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2139960" y="4161084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05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950967" y="7862564"/>
            <a:ext cx="2405532" cy="141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7"/>
              </a:lnSpc>
            </a:pPr>
            <a:r>
              <a:rPr lang="en-US" sz="1599" spc="156">
                <a:solidFill>
                  <a:srgbClr val="231F20"/>
                </a:solidFill>
                <a:latin typeface="Arial"/>
              </a:rPr>
              <a:t>Align premium feature rollouts with customer </a:t>
            </a:r>
          </a:p>
          <a:p>
            <a:pPr algn="ctr">
              <a:lnSpc>
                <a:spcPts val="2207"/>
              </a:lnSpc>
            </a:pPr>
            <a:r>
              <a:rPr lang="en-US" sz="1599" spc="156">
                <a:solidFill>
                  <a:srgbClr val="231F20"/>
                </a:solidFill>
                <a:latin typeface="Arial"/>
              </a:rPr>
              <a:t>preferences, driving innovation on the platform.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109137" y="6846128"/>
            <a:ext cx="2034183" cy="968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231F20"/>
                </a:solidFill>
                <a:latin typeface="Arial Bold"/>
              </a:rPr>
              <a:t>INNOVATION AND PRODUCT DEVELOPMENT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4438983"/>
            <a:ext cx="8097687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833469" y="3206190"/>
            <a:ext cx="3474003" cy="647719"/>
            <a:chOff x="0" y="0"/>
            <a:chExt cx="914964" cy="1705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914964" cy="2753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63"/>
                </a:lnSpc>
                <a:spcBef>
                  <a:spcPct val="0"/>
                </a:spcBef>
              </a:pPr>
              <a:r>
                <a:rPr lang="en-US" sz="2799" spc="27" dirty="0">
                  <a:solidFill>
                    <a:srgbClr val="FFFFFF"/>
                  </a:solidFill>
                  <a:latin typeface="Arial Bold"/>
                </a:rPr>
                <a:t>Objective 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29788" y="1144057"/>
            <a:ext cx="15171874" cy="1190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87"/>
              </a:lnSpc>
            </a:pPr>
            <a:r>
              <a:rPr lang="en-US" sz="6000" spc="368" dirty="0">
                <a:solidFill>
                  <a:srgbClr val="231F20"/>
                </a:solidFill>
                <a:latin typeface="Arial Bold"/>
              </a:rPr>
              <a:t>INTRO - BUSINESS OBJECTIVES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30975" y="4007141"/>
            <a:ext cx="3360904" cy="1401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4050" lvl="1" indent="-217025" algn="ctr">
              <a:lnSpc>
                <a:spcPts val="2774"/>
              </a:lnSpc>
              <a:buFont typeface="Arial"/>
              <a:buChar char="•"/>
            </a:pPr>
            <a:r>
              <a:rPr lang="en-US" sz="2010" spc="197">
                <a:solidFill>
                  <a:srgbClr val="231F20"/>
                </a:solidFill>
                <a:latin typeface="Arial"/>
              </a:rPr>
              <a:t>Maximize efficiency</a:t>
            </a:r>
          </a:p>
          <a:p>
            <a:pPr marL="434050" lvl="1" indent="-217025" algn="ctr">
              <a:lnSpc>
                <a:spcPts val="2774"/>
              </a:lnSpc>
              <a:buFont typeface="Arial"/>
              <a:buChar char="•"/>
            </a:pPr>
            <a:r>
              <a:rPr lang="en-US" sz="2010" spc="197">
                <a:solidFill>
                  <a:srgbClr val="231F20"/>
                </a:solidFill>
                <a:latin typeface="Arial"/>
              </a:rPr>
              <a:t>Optimizing property type distribution </a:t>
            </a:r>
          </a:p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endParaRPr lang="en-US" sz="2010" spc="197">
              <a:solidFill>
                <a:srgbClr val="231F20"/>
              </a:solidFill>
              <a:latin typeface="Arial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7218805" y="3206190"/>
            <a:ext cx="3474003" cy="647719"/>
            <a:chOff x="0" y="0"/>
            <a:chExt cx="914964" cy="1705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914964" cy="2753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63"/>
                </a:lnSpc>
                <a:spcBef>
                  <a:spcPct val="0"/>
                </a:spcBef>
              </a:pPr>
              <a:r>
                <a:rPr lang="en-US" sz="2799" spc="27">
                  <a:solidFill>
                    <a:srgbClr val="FFFFFF"/>
                  </a:solidFill>
                  <a:latin typeface="Arial Bold"/>
                </a:rPr>
                <a:t>Objective 2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138875" y="4004436"/>
            <a:ext cx="6254887" cy="105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4050" lvl="1" indent="-217025" algn="ctr">
              <a:lnSpc>
                <a:spcPts val="2774"/>
              </a:lnSpc>
              <a:buFont typeface="Arial"/>
              <a:buChar char="•"/>
            </a:pPr>
            <a:r>
              <a:rPr lang="en-US" sz="2010" spc="197">
                <a:solidFill>
                  <a:srgbClr val="231F20"/>
                </a:solidFill>
                <a:latin typeface="Arial"/>
              </a:rPr>
              <a:t>Providing insights to property managers</a:t>
            </a:r>
          </a:p>
          <a:p>
            <a:pPr marL="434050" lvl="1" indent="-217025" algn="ctr">
              <a:lnSpc>
                <a:spcPts val="2774"/>
              </a:lnSpc>
              <a:buFont typeface="Arial"/>
              <a:buChar char="•"/>
            </a:pPr>
            <a:r>
              <a:rPr lang="en-US" sz="2010" spc="197">
                <a:solidFill>
                  <a:srgbClr val="231F20"/>
                </a:solidFill>
                <a:latin typeface="Arial"/>
              </a:rPr>
              <a:t>Improve guest satisfaction</a:t>
            </a:r>
          </a:p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endParaRPr lang="en-US" sz="2010" spc="197">
              <a:solidFill>
                <a:srgbClr val="231F20"/>
              </a:solidFill>
              <a:latin typeface="Arial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914964" cy="2753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63"/>
                </a:lnSpc>
                <a:spcBef>
                  <a:spcPct val="0"/>
                </a:spcBef>
              </a:pPr>
              <a:r>
                <a:rPr lang="en-US" sz="2799" spc="27">
                  <a:solidFill>
                    <a:srgbClr val="FFFFFF"/>
                  </a:solidFill>
                  <a:latin typeface="Arial Bold"/>
                </a:rPr>
                <a:t>Objective 3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340758" y="4007141"/>
            <a:ext cx="3360904" cy="105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4050" lvl="1" indent="-217025" algn="ctr">
              <a:lnSpc>
                <a:spcPts val="2774"/>
              </a:lnSpc>
              <a:buFont typeface="Arial"/>
              <a:buChar char="•"/>
            </a:pPr>
            <a:r>
              <a:rPr lang="en-US" sz="2010" spc="197">
                <a:solidFill>
                  <a:srgbClr val="231F20"/>
                </a:solidFill>
                <a:latin typeface="Arial"/>
              </a:rPr>
              <a:t>Evaluate the impact of premium features</a:t>
            </a:r>
          </a:p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endParaRPr lang="en-US" sz="2010" spc="197">
              <a:solidFill>
                <a:srgbClr val="231F20"/>
              </a:solidFill>
              <a:latin typeface="Arial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758785" y="1049603"/>
            <a:ext cx="6176060" cy="8208697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r="-497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2142191" y="3396305"/>
            <a:ext cx="9610044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474235" y="3673321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2142191" y="5777447"/>
            <a:ext cx="9610044" cy="1948998"/>
            <a:chOff x="0" y="0"/>
            <a:chExt cx="3682024" cy="7467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142191" y="821930"/>
            <a:ext cx="7416941" cy="2269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70"/>
              </a:lnSpc>
            </a:pPr>
            <a:r>
              <a:rPr lang="en-US" sz="6500" spc="637" dirty="0">
                <a:solidFill>
                  <a:srgbClr val="231F20"/>
                </a:solidFill>
                <a:latin typeface="Arial Bold"/>
              </a:rPr>
              <a:t>PROBLEM STATEMENTS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908899" y="3477803"/>
            <a:ext cx="7132181" cy="154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7140" lvl="1" indent="-238570">
              <a:lnSpc>
                <a:spcPts val="3049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Arial"/>
              </a:rPr>
              <a:t>Host Performance Recognition </a:t>
            </a:r>
          </a:p>
          <a:p>
            <a:pPr>
              <a:lnSpc>
                <a:spcPts val="3049"/>
              </a:lnSpc>
            </a:pPr>
            <a:endParaRPr lang="en-US" sz="2210" spc="216">
              <a:solidFill>
                <a:srgbClr val="231F20"/>
              </a:solidFill>
              <a:latin typeface="Arial"/>
            </a:endParaRPr>
          </a:p>
          <a:p>
            <a:pPr marL="477140" lvl="1" indent="-238570">
              <a:lnSpc>
                <a:spcPts val="3049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Arial"/>
              </a:rPr>
              <a:t>Guest Satisfaction Monitoring </a:t>
            </a:r>
          </a:p>
          <a:p>
            <a:pPr marL="0" lvl="0" indent="0" algn="l">
              <a:lnSpc>
                <a:spcPts val="3049"/>
              </a:lnSpc>
              <a:spcBef>
                <a:spcPct val="0"/>
              </a:spcBef>
            </a:pPr>
            <a:endParaRPr lang="en-US" sz="2210" spc="216">
              <a:solidFill>
                <a:srgbClr val="231F20"/>
              </a:solidFill>
              <a:latin typeface="Arial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908899" y="5977311"/>
            <a:ext cx="7132181" cy="154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7229" lvl="1" indent="-238614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Arial"/>
              </a:rPr>
              <a:t>Marketing Effectiveness </a:t>
            </a:r>
          </a:p>
          <a:p>
            <a:pPr>
              <a:lnSpc>
                <a:spcPts val="3050"/>
              </a:lnSpc>
            </a:pPr>
            <a:endParaRPr lang="en-US" sz="2210" spc="216">
              <a:solidFill>
                <a:srgbClr val="231F20"/>
              </a:solidFill>
              <a:latin typeface="Arial"/>
            </a:endParaRPr>
          </a:p>
          <a:p>
            <a:pPr marL="477229" lvl="1" indent="-238614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Arial"/>
              </a:rPr>
              <a:t>Property Diversification </a:t>
            </a:r>
          </a:p>
          <a:p>
            <a:pPr algn="l">
              <a:lnSpc>
                <a:spcPts val="3050"/>
              </a:lnSpc>
            </a:pPr>
            <a:endParaRPr lang="en-US" sz="2210" spc="216">
              <a:solidFill>
                <a:srgbClr val="231F20"/>
              </a:solidFill>
              <a:latin typeface="Arial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2142191" y="8097920"/>
            <a:ext cx="9610044" cy="1948998"/>
            <a:chOff x="0" y="0"/>
            <a:chExt cx="3682024" cy="7467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474235" y="8461944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3908899" y="8250203"/>
            <a:ext cx="7132181" cy="154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7229" lvl="1" indent="-238614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Arial"/>
              </a:rPr>
              <a:t>Optimizing Business Strategies </a:t>
            </a:r>
          </a:p>
          <a:p>
            <a:pPr>
              <a:lnSpc>
                <a:spcPts val="3050"/>
              </a:lnSpc>
            </a:pPr>
            <a:endParaRPr lang="en-US" sz="2210" spc="216">
              <a:solidFill>
                <a:srgbClr val="231F20"/>
              </a:solidFill>
              <a:latin typeface="Arial"/>
            </a:endParaRPr>
          </a:p>
          <a:p>
            <a:pPr marL="477229" lvl="1" indent="-238614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Arial"/>
              </a:rPr>
              <a:t>Financial Decision Support </a:t>
            </a:r>
          </a:p>
          <a:p>
            <a:pPr algn="l">
              <a:lnSpc>
                <a:spcPts val="3050"/>
              </a:lnSpc>
            </a:pPr>
            <a:endParaRPr lang="en-US" sz="2210" spc="216">
              <a:solidFill>
                <a:srgbClr val="231F20"/>
              </a:solidFill>
              <a:latin typeface="Arial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2474235" y="6080802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893475" y="6747120"/>
            <a:ext cx="9034431" cy="2808103"/>
            <a:chOff x="0" y="0"/>
            <a:chExt cx="1744696" cy="5422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20365" y="3607144"/>
            <a:ext cx="5541230" cy="5422701"/>
          </a:xfrm>
          <a:custGeom>
            <a:avLst/>
            <a:gdLst/>
            <a:ahLst/>
            <a:cxnLst/>
            <a:rect l="l" t="t" r="r" b="b"/>
            <a:pathLst>
              <a:path w="5541230" h="5422701">
                <a:moveTo>
                  <a:pt x="0" y="0"/>
                </a:moveTo>
                <a:lnTo>
                  <a:pt x="5541230" y="0"/>
                </a:lnTo>
                <a:lnTo>
                  <a:pt x="5541230" y="5422701"/>
                </a:lnTo>
                <a:lnTo>
                  <a:pt x="0" y="54227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068937" y="1166777"/>
            <a:ext cx="11683594" cy="131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999" spc="685">
                <a:solidFill>
                  <a:srgbClr val="FFFFFF"/>
                </a:solidFill>
                <a:latin typeface="Arial Bold"/>
              </a:rPr>
              <a:t>ABOUT THE DATASET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24667" y="6937359"/>
            <a:ext cx="8512431" cy="246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863"/>
              </a:lnSpc>
              <a:buFont typeface="Arial"/>
              <a:buChar char="•"/>
            </a:pPr>
            <a:r>
              <a:rPr lang="en-US" sz="2799" spc="274">
                <a:solidFill>
                  <a:srgbClr val="231F20"/>
                </a:solidFill>
                <a:latin typeface="Arial"/>
              </a:rPr>
              <a:t>listings.csv: Summary information and metrics for listings</a:t>
            </a:r>
          </a:p>
          <a:p>
            <a:pPr>
              <a:lnSpc>
                <a:spcPts val="3863"/>
              </a:lnSpc>
            </a:pPr>
            <a:endParaRPr lang="en-US" sz="2799" spc="274">
              <a:solidFill>
                <a:srgbClr val="231F20"/>
              </a:solidFill>
              <a:latin typeface="Arial"/>
            </a:endParaRPr>
          </a:p>
          <a:p>
            <a:pPr marL="604519" lvl="1" indent="-302260">
              <a:lnSpc>
                <a:spcPts val="3863"/>
              </a:lnSpc>
              <a:buFont typeface="Arial"/>
              <a:buChar char="•"/>
            </a:pPr>
            <a:r>
              <a:rPr lang="en-US" sz="2799" spc="274">
                <a:solidFill>
                  <a:srgbClr val="231F20"/>
                </a:solidFill>
                <a:latin typeface="Arial"/>
              </a:rPr>
              <a:t>reviews.csv: Summary Review data and Listing ID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24667" y="3800182"/>
            <a:ext cx="8754381" cy="2336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</a:rPr>
              <a:t>listings detailed.csv: Detailed Listings data 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Arial"/>
            </a:endParaRPr>
          </a:p>
          <a:p>
            <a:pPr marL="604519" lvl="1" indent="-302260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</a:rPr>
              <a:t>calendar.csv: Detailed Calendar Data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Arial"/>
            </a:endParaRPr>
          </a:p>
          <a:p>
            <a:pPr marL="604519" lvl="1" indent="-302260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</a:rPr>
              <a:t>reviews detailed.csv: Detailed Review 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721229"/>
            <a:chOff x="0" y="0"/>
            <a:chExt cx="4816593" cy="4533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53328"/>
            </a:xfrm>
            <a:custGeom>
              <a:avLst/>
              <a:gdLst/>
              <a:ahLst/>
              <a:cxnLst/>
              <a:rect l="l" t="t" r="r" b="b"/>
              <a:pathLst>
                <a:path w="4816592" h="453328">
                  <a:moveTo>
                    <a:pt x="0" y="0"/>
                  </a:moveTo>
                  <a:lnTo>
                    <a:pt x="4816592" y="0"/>
                  </a:lnTo>
                  <a:lnTo>
                    <a:pt x="4816592" y="453328"/>
                  </a:lnTo>
                  <a:lnTo>
                    <a:pt x="0" y="453328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4723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800921" y="-4807152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233727" y="1721229"/>
            <a:ext cx="7505938" cy="8565771"/>
          </a:xfrm>
          <a:custGeom>
            <a:avLst/>
            <a:gdLst/>
            <a:ahLst/>
            <a:cxnLst/>
            <a:rect l="l" t="t" r="r" b="b"/>
            <a:pathLst>
              <a:path w="7505938" h="8565771">
                <a:moveTo>
                  <a:pt x="0" y="0"/>
                </a:moveTo>
                <a:lnTo>
                  <a:pt x="7505939" y="0"/>
                </a:lnTo>
                <a:lnTo>
                  <a:pt x="7505939" y="8565771"/>
                </a:lnTo>
                <a:lnTo>
                  <a:pt x="0" y="85657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690980" y="354330"/>
            <a:ext cx="10906040" cy="112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sz="6000" spc="588">
                <a:solidFill>
                  <a:srgbClr val="FFFFFF"/>
                </a:solidFill>
                <a:latin typeface="Arial Bold"/>
              </a:rPr>
              <a:t>LOGICAL DIAGRAM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945167"/>
            <a:chOff x="0" y="0"/>
            <a:chExt cx="4816593" cy="5123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12307"/>
            </a:xfrm>
            <a:custGeom>
              <a:avLst/>
              <a:gdLst/>
              <a:ahLst/>
              <a:cxnLst/>
              <a:rect l="l" t="t" r="r" b="b"/>
              <a:pathLst>
                <a:path w="4816592" h="512307">
                  <a:moveTo>
                    <a:pt x="0" y="0"/>
                  </a:moveTo>
                  <a:lnTo>
                    <a:pt x="4816592" y="0"/>
                  </a:lnTo>
                  <a:lnTo>
                    <a:pt x="4816592" y="512307"/>
                  </a:lnTo>
                  <a:lnTo>
                    <a:pt x="0" y="512307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31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40263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472754" y="1945167"/>
            <a:ext cx="11342492" cy="8341833"/>
          </a:xfrm>
          <a:custGeom>
            <a:avLst/>
            <a:gdLst/>
            <a:ahLst/>
            <a:cxnLst/>
            <a:rect l="l" t="t" r="r" b="b"/>
            <a:pathLst>
              <a:path w="11342492" h="8341833">
                <a:moveTo>
                  <a:pt x="0" y="0"/>
                </a:moveTo>
                <a:lnTo>
                  <a:pt x="11342492" y="0"/>
                </a:lnTo>
                <a:lnTo>
                  <a:pt x="11342492" y="8341833"/>
                </a:lnTo>
                <a:lnTo>
                  <a:pt x="0" y="83418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496591" y="354330"/>
            <a:ext cx="10906040" cy="112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sz="6000" spc="588">
                <a:solidFill>
                  <a:srgbClr val="FFFFFF"/>
                </a:solidFill>
                <a:latin typeface="Arial Bold"/>
              </a:rPr>
              <a:t>CONCEPTUAL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720102" y="2907156"/>
            <a:ext cx="12057353" cy="1512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40"/>
              </a:lnSpc>
            </a:pPr>
            <a:r>
              <a:rPr lang="en-US" sz="8000" spc="784" dirty="0">
                <a:solidFill>
                  <a:srgbClr val="FFFFFF"/>
                </a:solidFill>
                <a:latin typeface="Arial Bold"/>
              </a:rPr>
              <a:t>PROJECT INSIGHTS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720102" y="4848697"/>
            <a:ext cx="10951206" cy="1552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898" spc="284">
                <a:solidFill>
                  <a:srgbClr val="F5FFF5"/>
                </a:solidFill>
                <a:latin typeface="Arial"/>
              </a:rPr>
              <a:t>Valuable insights ranging from host performance metrics to optimal pricing strategies.</a:t>
            </a:r>
          </a:p>
          <a:p>
            <a:pPr algn="l">
              <a:lnSpc>
                <a:spcPts val="3999"/>
              </a:lnSpc>
            </a:pPr>
            <a:endParaRPr lang="en-US" sz="2898" spc="284">
              <a:solidFill>
                <a:srgbClr val="F5FFF5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03597" y="3673677"/>
            <a:ext cx="8951490" cy="4075530"/>
            <a:chOff x="0" y="0"/>
            <a:chExt cx="1728678" cy="7870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28678" cy="787051"/>
            </a:xfrm>
            <a:custGeom>
              <a:avLst/>
              <a:gdLst/>
              <a:ahLst/>
              <a:cxnLst/>
              <a:rect l="l" t="t" r="r" b="b"/>
              <a:pathLst>
                <a:path w="1728678" h="787051">
                  <a:moveTo>
                    <a:pt x="0" y="0"/>
                  </a:moveTo>
                  <a:lnTo>
                    <a:pt x="1728678" y="0"/>
                  </a:lnTo>
                  <a:lnTo>
                    <a:pt x="1728678" y="787051"/>
                  </a:lnTo>
                  <a:lnTo>
                    <a:pt x="0" y="7870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728678" cy="806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42576" y="4186396"/>
            <a:ext cx="7842800" cy="3126022"/>
          </a:xfrm>
          <a:custGeom>
            <a:avLst/>
            <a:gdLst/>
            <a:ahLst/>
            <a:cxnLst/>
            <a:rect l="l" t="t" r="r" b="b"/>
            <a:pathLst>
              <a:path w="7842800" h="3126022">
                <a:moveTo>
                  <a:pt x="0" y="0"/>
                </a:moveTo>
                <a:lnTo>
                  <a:pt x="7842800" y="0"/>
                </a:lnTo>
                <a:lnTo>
                  <a:pt x="7842800" y="3126022"/>
                </a:lnTo>
                <a:lnTo>
                  <a:pt x="0" y="312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906623" y="1543050"/>
            <a:ext cx="4224956" cy="8232006"/>
          </a:xfrm>
          <a:custGeom>
            <a:avLst/>
            <a:gdLst/>
            <a:ahLst/>
            <a:cxnLst/>
            <a:rect l="l" t="t" r="r" b="b"/>
            <a:pathLst>
              <a:path w="4224956" h="8232006">
                <a:moveTo>
                  <a:pt x="0" y="0"/>
                </a:moveTo>
                <a:lnTo>
                  <a:pt x="4224956" y="0"/>
                </a:lnTo>
                <a:lnTo>
                  <a:pt x="4224956" y="8232006"/>
                </a:lnTo>
                <a:lnTo>
                  <a:pt x="0" y="82320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000583" y="591971"/>
            <a:ext cx="10906040" cy="270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FFFFFF"/>
                </a:solidFill>
                <a:latin typeface="Arial Bold"/>
              </a:rPr>
              <a:t>AVERAGE REVIEW SCORES BY PROPERTY TYPE </a:t>
            </a:r>
          </a:p>
          <a:p>
            <a:pPr algn="ctr">
              <a:lnSpc>
                <a:spcPts val="6900"/>
              </a:lnSpc>
            </a:pPr>
            <a:endParaRPr lang="en-US" sz="5000" spc="490">
              <a:solidFill>
                <a:srgbClr val="FFFFFF"/>
              </a:solidFill>
              <a:latin typeface="Arial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344950" y="7873683"/>
            <a:ext cx="7241009" cy="267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Actions:</a:t>
            </a:r>
          </a:p>
          <a:p>
            <a:pPr marL="690881" lvl="1" indent="-345440" algn="ctr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Enhance Low-Rated Property Types</a:t>
            </a:r>
          </a:p>
          <a:p>
            <a:pPr algn="ctr">
              <a:lnSpc>
                <a:spcPts val="4160"/>
              </a:lnSpc>
            </a:pPr>
            <a:endParaRPr lang="en-US" sz="3200">
              <a:solidFill>
                <a:srgbClr val="000000"/>
              </a:solidFill>
              <a:latin typeface="Arial"/>
            </a:endParaRPr>
          </a:p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Promote Diverse Options </a:t>
            </a:r>
          </a:p>
          <a:p>
            <a:pPr algn="ctr">
              <a:lnSpc>
                <a:spcPts val="4160"/>
              </a:lnSpc>
              <a:spcBef>
                <a:spcPct val="0"/>
              </a:spcBef>
            </a:pPr>
            <a:endParaRPr lang="en-US" sz="32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622</Words>
  <Application>Microsoft Macintosh PowerPoint</Application>
  <PresentationFormat>Custom</PresentationFormat>
  <Paragraphs>167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Oswald Bold Italics</vt:lpstr>
      <vt:lpstr>Open Sauce</vt:lpstr>
      <vt:lpstr>Calibri</vt:lpstr>
      <vt:lpstr>Oswald Bold</vt:lpstr>
      <vt:lpstr>Arial Bold</vt:lpstr>
      <vt:lpstr>Oswald</vt:lpstr>
      <vt:lpstr>DM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cp:lastModifiedBy>Kashyap, Rucheek Rajeev</cp:lastModifiedBy>
  <cp:revision>5</cp:revision>
  <dcterms:created xsi:type="dcterms:W3CDTF">2006-08-16T00:00:00Z</dcterms:created>
  <dcterms:modified xsi:type="dcterms:W3CDTF">2023-12-08T20:50:13Z</dcterms:modified>
  <dc:identifier>DAF2V3SZq9s</dc:identifier>
</cp:coreProperties>
</file>